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58" r:id="rId4"/>
    <p:sldId id="260" r:id="rId5"/>
    <p:sldId id="268" r:id="rId6"/>
    <p:sldId id="261" r:id="rId7"/>
    <p:sldId id="262" r:id="rId8"/>
    <p:sldId id="263" r:id="rId9"/>
    <p:sldId id="264" r:id="rId10"/>
    <p:sldId id="265" r:id="rId11"/>
    <p:sldId id="269" r:id="rId12"/>
    <p:sldId id="266" r:id="rId13"/>
    <p:sldId id="267" r:id="rId14"/>
    <p:sldId id="271" r:id="rId15"/>
    <p:sldId id="272" r:id="rId16"/>
    <p:sldId id="273" r:id="rId17"/>
    <p:sldId id="274" r:id="rId18"/>
    <p:sldId id="270"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66803A-681A-40F6-AEAA-B8D3A465F443}" type="datetimeFigureOut">
              <a:rPr lang="en-US" smtClean="0"/>
              <a:t>7/24/2024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458CAD-C5D8-4A92-A350-E2548F94E1E5}" type="slidenum">
              <a:rPr lang="en-US" smtClean="0"/>
              <a:t>‹#›</a:t>
            </a:fld>
            <a:endParaRPr lang="en-US"/>
          </a:p>
        </p:txBody>
      </p:sp>
    </p:spTree>
    <p:extLst>
      <p:ext uri="{BB962C8B-B14F-4D97-AF65-F5344CB8AC3E}">
        <p14:creationId xmlns:p14="http://schemas.microsoft.com/office/powerpoint/2010/main" val="25273666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8458CAD-C5D8-4A92-A350-E2548F94E1E5}" type="slidenum">
              <a:rPr lang="en-US" smtClean="0"/>
              <a:t>10</a:t>
            </a:fld>
            <a:endParaRPr lang="en-US"/>
          </a:p>
        </p:txBody>
      </p:sp>
    </p:spTree>
    <p:extLst>
      <p:ext uri="{BB962C8B-B14F-4D97-AF65-F5344CB8AC3E}">
        <p14:creationId xmlns:p14="http://schemas.microsoft.com/office/powerpoint/2010/main" val="4231314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8458CAD-C5D8-4A92-A350-E2548F94E1E5}" type="slidenum">
              <a:rPr lang="en-US" smtClean="0"/>
              <a:t>12</a:t>
            </a:fld>
            <a:endParaRPr lang="en-US"/>
          </a:p>
        </p:txBody>
      </p:sp>
    </p:spTree>
    <p:extLst>
      <p:ext uri="{BB962C8B-B14F-4D97-AF65-F5344CB8AC3E}">
        <p14:creationId xmlns:p14="http://schemas.microsoft.com/office/powerpoint/2010/main" val="585323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660E2-0E37-509D-BDAE-DDEE027F63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380BBCB-0235-DC99-4DE8-6361D08DF1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D049890-1648-32BD-0133-286DEE6FD1CA}"/>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5" name="Footer Placeholder 4">
            <a:extLst>
              <a:ext uri="{FF2B5EF4-FFF2-40B4-BE49-F238E27FC236}">
                <a16:creationId xmlns:a16="http://schemas.microsoft.com/office/drawing/2014/main" id="{CD4B8A9A-880D-D65E-E3C1-3061D95B0E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A45928-12FF-8065-F4E6-4A12521CA144}"/>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4277784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0CDB3-D50E-3C2E-95D0-DF0583EA06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66DC4-8523-DD18-06EB-C554BAAE47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7C09AB-D0AA-98BA-F996-047EAA1509B9}"/>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5" name="Footer Placeholder 4">
            <a:extLst>
              <a:ext uri="{FF2B5EF4-FFF2-40B4-BE49-F238E27FC236}">
                <a16:creationId xmlns:a16="http://schemas.microsoft.com/office/drawing/2014/main" id="{13E4B807-BDFA-BFB9-D476-C5C6351806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96F07-67D1-370B-D6F6-8DF0FACE1478}"/>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3867445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8D8729-B31E-8A39-EC6F-4D9257A02C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595B1E-B421-663D-0E3F-0D2F03F030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D5492-5D37-5AB9-2279-6ABD4BD291AA}"/>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5" name="Footer Placeholder 4">
            <a:extLst>
              <a:ext uri="{FF2B5EF4-FFF2-40B4-BE49-F238E27FC236}">
                <a16:creationId xmlns:a16="http://schemas.microsoft.com/office/drawing/2014/main" id="{C82E61CD-300F-DCC8-3539-5127531383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2985BD-F2E6-40EA-DD84-A4F25942A1E7}"/>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1705999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F9946-E31C-9A11-4133-7EE6A393A8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CA2286-B985-2D08-354D-CE40E25292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3B6A27-BD84-82E4-C34F-4BFC8838E2E8}"/>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5" name="Footer Placeholder 4">
            <a:extLst>
              <a:ext uri="{FF2B5EF4-FFF2-40B4-BE49-F238E27FC236}">
                <a16:creationId xmlns:a16="http://schemas.microsoft.com/office/drawing/2014/main" id="{C46887F3-2EA7-E1EE-8A54-A7C3773326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2423C8-DB00-E792-B547-9C2DB401DB82}"/>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3860733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7C459-AF0B-2841-93AB-43D969EB6A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59989E-5CB4-C948-4C81-0A75AC988A7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B01693-926F-3739-4DBC-9DFD63D90019}"/>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5" name="Footer Placeholder 4">
            <a:extLst>
              <a:ext uri="{FF2B5EF4-FFF2-40B4-BE49-F238E27FC236}">
                <a16:creationId xmlns:a16="http://schemas.microsoft.com/office/drawing/2014/main" id="{AE389FA5-8CB9-5327-EB7B-CB154E097E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444FFE-767A-9356-9166-0CDBC53DAD99}"/>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423658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720F7-5C16-BBEB-2420-254E0D27D9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740F56-710D-EF9C-DF85-AA87572A74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DC3047-9973-9A6A-46BC-500C70C1B6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10ACBF1-9166-A18A-0E11-66FC22FF91BA}"/>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6" name="Footer Placeholder 5">
            <a:extLst>
              <a:ext uri="{FF2B5EF4-FFF2-40B4-BE49-F238E27FC236}">
                <a16:creationId xmlns:a16="http://schemas.microsoft.com/office/drawing/2014/main" id="{CD434AAE-1974-ADF2-3431-B9EB4EACB0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D1F89A-1573-389B-C1FF-4BDED4800436}"/>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26799578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CE5C5-20D2-1753-85D0-8F92002000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DEA680-8CD9-3051-F693-18FFB6B6B1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0BCF61-CC9A-62FE-00C4-B413AC2FF3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D3886E8-6A4E-0B1C-6076-B9C202C5BD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597ED5-0188-F213-885B-DFB3E0CE74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53182-5662-8B1B-0722-70BF61E2A26C}"/>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8" name="Footer Placeholder 7">
            <a:extLst>
              <a:ext uri="{FF2B5EF4-FFF2-40B4-BE49-F238E27FC236}">
                <a16:creationId xmlns:a16="http://schemas.microsoft.com/office/drawing/2014/main" id="{76C0682E-9166-94DD-4869-2D101BB31E2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FB0EAF-2A66-08EF-43EE-ECDD45C3C95E}"/>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1376689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9B62F-51D2-2549-F001-532DE7D332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E31AD66-77E9-B9AF-66F4-A1FB22B04784}"/>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4" name="Footer Placeholder 3">
            <a:extLst>
              <a:ext uri="{FF2B5EF4-FFF2-40B4-BE49-F238E27FC236}">
                <a16:creationId xmlns:a16="http://schemas.microsoft.com/office/drawing/2014/main" id="{CAF767F0-9BAF-688A-1533-F9EBC3EFB0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A13223-81C3-53EE-E689-02C99AF5B397}"/>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3366888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DE0C03-65D7-1286-F8DA-64DBF09882F2}"/>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3" name="Footer Placeholder 2">
            <a:extLst>
              <a:ext uri="{FF2B5EF4-FFF2-40B4-BE49-F238E27FC236}">
                <a16:creationId xmlns:a16="http://schemas.microsoft.com/office/drawing/2014/main" id="{FFA83733-BEBB-2AF7-3E7E-787AD2B92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2F0BC01-93DA-E6C6-209B-F19782A1A96B}"/>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4021082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ABB29-D556-AEEC-6190-4A259C20CF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39D0EC1-6A57-9BBA-E37A-7121DA50F7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3B26C4-C888-0490-8966-85D0BA596A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8820AC-75C9-0886-54DD-ACC08EDE62B1}"/>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6" name="Footer Placeholder 5">
            <a:extLst>
              <a:ext uri="{FF2B5EF4-FFF2-40B4-BE49-F238E27FC236}">
                <a16:creationId xmlns:a16="http://schemas.microsoft.com/office/drawing/2014/main" id="{47776AD0-09D2-7D14-3188-4DBE646D96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5811DA-66D7-BDF6-E5A4-884FAA8D950E}"/>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4162882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4E258-8D00-F719-B845-376604F283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BDC2FDE-A502-62A4-6776-3D2BC7F952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96F4D2-5004-E836-08C3-E7F63F6A2A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6B6D9E-08BB-529C-DC07-26875A0785D3}"/>
              </a:ext>
            </a:extLst>
          </p:cNvPr>
          <p:cNvSpPr>
            <a:spLocks noGrp="1"/>
          </p:cNvSpPr>
          <p:nvPr>
            <p:ph type="dt" sz="half" idx="10"/>
          </p:nvPr>
        </p:nvSpPr>
        <p:spPr/>
        <p:txBody>
          <a:bodyPr/>
          <a:lstStyle/>
          <a:p>
            <a:fld id="{6A036822-E8C5-47F1-A60E-035E96C72EFE}" type="datetimeFigureOut">
              <a:rPr lang="en-US" smtClean="0"/>
              <a:t>7/24/2024</a:t>
            </a:fld>
            <a:endParaRPr lang="en-US"/>
          </a:p>
        </p:txBody>
      </p:sp>
      <p:sp>
        <p:nvSpPr>
          <p:cNvPr id="6" name="Footer Placeholder 5">
            <a:extLst>
              <a:ext uri="{FF2B5EF4-FFF2-40B4-BE49-F238E27FC236}">
                <a16:creationId xmlns:a16="http://schemas.microsoft.com/office/drawing/2014/main" id="{A19762E3-A098-4128-F00A-ACCC8F56E4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68398C-E61A-060E-A2B8-E80C23248B57}"/>
              </a:ext>
            </a:extLst>
          </p:cNvPr>
          <p:cNvSpPr>
            <a:spLocks noGrp="1"/>
          </p:cNvSpPr>
          <p:nvPr>
            <p:ph type="sldNum" sz="quarter" idx="12"/>
          </p:nvPr>
        </p:nvSpPr>
        <p:spPr/>
        <p:txBody>
          <a:bodyPr/>
          <a:lstStyle/>
          <a:p>
            <a:fld id="{55920DEA-8C57-4DE4-9D9B-3DF32D436100}" type="slidenum">
              <a:rPr lang="en-US" smtClean="0"/>
              <a:t>‹#›</a:t>
            </a:fld>
            <a:endParaRPr lang="en-US"/>
          </a:p>
        </p:txBody>
      </p:sp>
    </p:spTree>
    <p:extLst>
      <p:ext uri="{BB962C8B-B14F-4D97-AF65-F5344CB8AC3E}">
        <p14:creationId xmlns:p14="http://schemas.microsoft.com/office/powerpoint/2010/main" val="2497832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7C4AEF-D949-764B-1A29-A2A92E3C01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29D5344-24BB-43EB-E5A8-A97A9BA391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E36F44-0E3A-7A3D-0030-90CC0D388B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A036822-E8C5-47F1-A60E-035E96C72EFE}" type="datetimeFigureOut">
              <a:rPr lang="en-US" smtClean="0"/>
              <a:t>7/24/2024</a:t>
            </a:fld>
            <a:endParaRPr lang="en-US"/>
          </a:p>
        </p:txBody>
      </p:sp>
      <p:sp>
        <p:nvSpPr>
          <p:cNvPr id="5" name="Footer Placeholder 4">
            <a:extLst>
              <a:ext uri="{FF2B5EF4-FFF2-40B4-BE49-F238E27FC236}">
                <a16:creationId xmlns:a16="http://schemas.microsoft.com/office/drawing/2014/main" id="{2691BC16-F607-8DB0-5E33-18F4A42165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06224CA-597C-4F6C-A984-8990DA9703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5920DEA-8C57-4DE4-9D9B-3DF32D436100}" type="slidenum">
              <a:rPr lang="en-US" smtClean="0"/>
              <a:t>‹#›</a:t>
            </a:fld>
            <a:endParaRPr lang="en-US"/>
          </a:p>
        </p:txBody>
      </p:sp>
    </p:spTree>
    <p:extLst>
      <p:ext uri="{BB962C8B-B14F-4D97-AF65-F5344CB8AC3E}">
        <p14:creationId xmlns:p14="http://schemas.microsoft.com/office/powerpoint/2010/main" val="35177777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B04AA-01F1-3BA3-E9EF-AAE19330DB1C}"/>
              </a:ext>
            </a:extLst>
          </p:cNvPr>
          <p:cNvSpPr>
            <a:spLocks noGrp="1"/>
          </p:cNvSpPr>
          <p:nvPr>
            <p:ph type="ctrTitle"/>
          </p:nvPr>
        </p:nvSpPr>
        <p:spPr>
          <a:xfrm>
            <a:off x="6096000" y="262826"/>
            <a:ext cx="5343144" cy="2846133"/>
          </a:xfrm>
        </p:spPr>
        <p:txBody>
          <a:bodyPr/>
          <a:lstStyle/>
          <a:p>
            <a:r>
              <a:rPr lang="en" dirty="0">
                <a:solidFill>
                  <a:schemeClr val="accent1">
                    <a:lumMod val="60000"/>
                    <a:lumOff val="40000"/>
                  </a:schemeClr>
                </a:solidFill>
                <a:cs typeface="Kigelia Arabic Light" panose="020F0502020204030204" pitchFamily="34" charset="0"/>
              </a:rPr>
              <a:t>Amazon Sales Analysis</a:t>
            </a:r>
            <a:endParaRPr lang="en-US" dirty="0">
              <a:solidFill>
                <a:schemeClr val="accent1">
                  <a:lumMod val="60000"/>
                  <a:lumOff val="40000"/>
                </a:schemeClr>
              </a:solidFill>
              <a:cs typeface="Kigelia Arabic Light" panose="020F0502020204030204" pitchFamily="34" charset="0"/>
            </a:endParaRPr>
          </a:p>
        </p:txBody>
      </p:sp>
      <p:sp>
        <p:nvSpPr>
          <p:cNvPr id="3" name="Subtitle 2">
            <a:extLst>
              <a:ext uri="{FF2B5EF4-FFF2-40B4-BE49-F238E27FC236}">
                <a16:creationId xmlns:a16="http://schemas.microsoft.com/office/drawing/2014/main" id="{41F5457B-85BA-E70B-662D-86D4CE2E4CCF}"/>
              </a:ext>
            </a:extLst>
          </p:cNvPr>
          <p:cNvSpPr>
            <a:spLocks noGrp="1"/>
          </p:cNvSpPr>
          <p:nvPr>
            <p:ph type="subTitle" idx="1"/>
          </p:nvPr>
        </p:nvSpPr>
        <p:spPr>
          <a:xfrm>
            <a:off x="5675376" y="4388422"/>
            <a:ext cx="6284976" cy="1207706"/>
          </a:xfrm>
        </p:spPr>
        <p:txBody>
          <a:bodyPr/>
          <a:lstStyle/>
          <a:p>
            <a:r>
              <a:rPr lang="en-GB" dirty="0">
                <a:solidFill>
                  <a:schemeClr val="tx2">
                    <a:lumMod val="50000"/>
                    <a:lumOff val="50000"/>
                  </a:schemeClr>
                </a:solidFill>
              </a:rPr>
              <a:t>By: Uzman Ansari</a:t>
            </a:r>
          </a:p>
          <a:p>
            <a:r>
              <a:rPr lang="en-GB" dirty="0">
                <a:solidFill>
                  <a:schemeClr val="tx2">
                    <a:lumMod val="50000"/>
                    <a:lumOff val="50000"/>
                  </a:schemeClr>
                </a:solidFill>
              </a:rPr>
              <a:t>Email : uzman786ansari@gmail.com</a:t>
            </a:r>
            <a:endParaRPr lang="en-US" dirty="0">
              <a:solidFill>
                <a:schemeClr val="tx2">
                  <a:lumMod val="50000"/>
                  <a:lumOff val="50000"/>
                </a:schemeClr>
              </a:solidFill>
            </a:endParaRPr>
          </a:p>
        </p:txBody>
      </p:sp>
    </p:spTree>
    <p:extLst>
      <p:ext uri="{BB962C8B-B14F-4D97-AF65-F5344CB8AC3E}">
        <p14:creationId xmlns:p14="http://schemas.microsoft.com/office/powerpoint/2010/main" val="23163420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87EF3-8B8B-095D-E988-DC4C57FD390D}"/>
              </a:ext>
            </a:extLst>
          </p:cNvPr>
          <p:cNvSpPr>
            <a:spLocks noGrp="1"/>
          </p:cNvSpPr>
          <p:nvPr>
            <p:ph type="title"/>
          </p:nvPr>
        </p:nvSpPr>
        <p:spPr>
          <a:xfrm>
            <a:off x="51816" y="49633"/>
            <a:ext cx="7013448" cy="759587"/>
          </a:xfrm>
        </p:spPr>
        <p:style>
          <a:lnRef idx="1">
            <a:schemeClr val="accent3"/>
          </a:lnRef>
          <a:fillRef idx="2">
            <a:schemeClr val="accent3"/>
          </a:fillRef>
          <a:effectRef idx="1">
            <a:schemeClr val="accent3"/>
          </a:effectRef>
          <a:fontRef idx="minor">
            <a:schemeClr val="dk1"/>
          </a:fontRef>
        </p:style>
        <p:txBody>
          <a:bodyPr>
            <a:normAutofit/>
          </a:bodyPr>
          <a:lstStyle/>
          <a:p>
            <a:r>
              <a:rPr lang="en-GB" sz="3300" dirty="0">
                <a:solidFill>
                  <a:schemeClr val="accent1"/>
                </a:solidFill>
              </a:rPr>
              <a:t>Unit Sold by Region by Sales channel</a:t>
            </a:r>
            <a:endParaRPr lang="en-US" sz="3300" dirty="0">
              <a:solidFill>
                <a:schemeClr val="accent1"/>
              </a:solidFill>
            </a:endParaRPr>
          </a:p>
        </p:txBody>
      </p:sp>
      <p:pic>
        <p:nvPicPr>
          <p:cNvPr id="5" name="Picture 4">
            <a:extLst>
              <a:ext uri="{FF2B5EF4-FFF2-40B4-BE49-F238E27FC236}">
                <a16:creationId xmlns:a16="http://schemas.microsoft.com/office/drawing/2014/main" id="{88EA5ECD-BD35-89A9-1CED-776201B0A053}"/>
              </a:ext>
            </a:extLst>
          </p:cNvPr>
          <p:cNvPicPr>
            <a:picLocks noChangeAspect="1"/>
          </p:cNvPicPr>
          <p:nvPr/>
        </p:nvPicPr>
        <p:blipFill>
          <a:blip r:embed="rId4"/>
          <a:stretch>
            <a:fillRect/>
          </a:stretch>
        </p:blipFill>
        <p:spPr>
          <a:xfrm>
            <a:off x="7013448" y="3468688"/>
            <a:ext cx="5178552" cy="3389312"/>
          </a:xfrm>
          <a:prstGeom prst="rect">
            <a:avLst/>
          </a:prstGeom>
        </p:spPr>
      </p:pic>
      <p:pic>
        <p:nvPicPr>
          <p:cNvPr id="7" name="Picture 6">
            <a:extLst>
              <a:ext uri="{FF2B5EF4-FFF2-40B4-BE49-F238E27FC236}">
                <a16:creationId xmlns:a16="http://schemas.microsoft.com/office/drawing/2014/main" id="{4B983952-E62B-F268-0F41-6F1AAB84D10F}"/>
              </a:ext>
            </a:extLst>
          </p:cNvPr>
          <p:cNvPicPr>
            <a:picLocks noChangeAspect="1"/>
          </p:cNvPicPr>
          <p:nvPr/>
        </p:nvPicPr>
        <p:blipFill>
          <a:blip r:embed="rId5"/>
          <a:stretch>
            <a:fillRect/>
          </a:stretch>
        </p:blipFill>
        <p:spPr>
          <a:xfrm>
            <a:off x="0" y="1948905"/>
            <a:ext cx="7013448" cy="4899951"/>
          </a:xfrm>
          <a:prstGeom prst="rect">
            <a:avLst/>
          </a:prstGeom>
        </p:spPr>
      </p:pic>
      <p:sp>
        <p:nvSpPr>
          <p:cNvPr id="8" name="Title 1">
            <a:extLst>
              <a:ext uri="{FF2B5EF4-FFF2-40B4-BE49-F238E27FC236}">
                <a16:creationId xmlns:a16="http://schemas.microsoft.com/office/drawing/2014/main" id="{2B1C86BF-53C7-CA07-9582-90A0205FB35D}"/>
              </a:ext>
            </a:extLst>
          </p:cNvPr>
          <p:cNvSpPr txBox="1">
            <a:spLocks/>
          </p:cNvSpPr>
          <p:nvPr/>
        </p:nvSpPr>
        <p:spPr>
          <a:xfrm>
            <a:off x="7065264" y="49633"/>
            <a:ext cx="5074920" cy="759587"/>
          </a:xfrm>
          <a:prstGeom prst="rect">
            <a:avLst/>
          </a:prstGeom>
        </p:spPr>
        <p:style>
          <a:lnRef idx="1">
            <a:schemeClr val="accent4"/>
          </a:lnRef>
          <a:fillRef idx="2">
            <a:schemeClr val="accent4"/>
          </a:fillRef>
          <a:effectRef idx="1">
            <a:schemeClr val="accent4"/>
          </a:effectRef>
          <a:fontRef idx="minor">
            <a:schemeClr val="dk1"/>
          </a:fontRef>
        </p:style>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000" dirty="0">
                <a:solidFill>
                  <a:schemeClr val="accent1"/>
                </a:solidFill>
              </a:rPr>
              <a:t>Sum Of Processing time by Item Type</a:t>
            </a:r>
            <a:endParaRPr lang="en-US" sz="3000" dirty="0">
              <a:solidFill>
                <a:schemeClr val="accent1"/>
              </a:solidFill>
            </a:endParaRPr>
          </a:p>
        </p:txBody>
      </p:sp>
      <p:sp>
        <p:nvSpPr>
          <p:cNvPr id="11" name="TextBox 10">
            <a:extLst>
              <a:ext uri="{FF2B5EF4-FFF2-40B4-BE49-F238E27FC236}">
                <a16:creationId xmlns:a16="http://schemas.microsoft.com/office/drawing/2014/main" id="{3EC167C7-C285-DE40-A3A3-6C035979C057}"/>
              </a:ext>
            </a:extLst>
          </p:cNvPr>
          <p:cNvSpPr txBox="1"/>
          <p:nvPr/>
        </p:nvSpPr>
        <p:spPr>
          <a:xfrm>
            <a:off x="7102486" y="809220"/>
            <a:ext cx="5000475" cy="2723823"/>
          </a:xfrm>
          <a:prstGeom prst="rect">
            <a:avLst/>
          </a:prstGeom>
          <a:noFill/>
        </p:spPr>
        <p:txBody>
          <a:bodyPr wrap="square" rtlCol="0">
            <a:spAutoFit/>
          </a:bodyPr>
          <a:lstStyle/>
          <a:p>
            <a:pPr algn="r"/>
            <a:r>
              <a:rPr lang="en-GB" sz="1400" b="1" dirty="0">
                <a:solidFill>
                  <a:schemeClr val="accent2">
                    <a:lumMod val="75000"/>
                  </a:schemeClr>
                </a:solidFill>
              </a:rPr>
              <a:t>Identify Data Source: </a:t>
            </a:r>
            <a:r>
              <a:rPr lang="en-GB" sz="1400" b="1" dirty="0">
                <a:solidFill>
                  <a:schemeClr val="accent4"/>
                </a:solidFill>
              </a:rPr>
              <a:t>Ensure you have a dataset that includes columns for Item Type and Processing Time</a:t>
            </a:r>
            <a:r>
              <a:rPr lang="en-GB" sz="1000" b="1" dirty="0">
                <a:solidFill>
                  <a:schemeClr val="accent4"/>
                </a:solidFill>
              </a:rPr>
              <a:t>.</a:t>
            </a:r>
          </a:p>
          <a:p>
            <a:pPr algn="r"/>
            <a:endParaRPr lang="en-GB" sz="1000" b="1" dirty="0">
              <a:solidFill>
                <a:schemeClr val="accent4"/>
              </a:solidFill>
            </a:endParaRPr>
          </a:p>
          <a:p>
            <a:pPr algn="r"/>
            <a:r>
              <a:rPr lang="en-GB" sz="1300" b="1" dirty="0">
                <a:solidFill>
                  <a:schemeClr val="accent4"/>
                </a:solidFill>
              </a:rPr>
              <a:t>Filter Data: Extract rows corresponding to the specified item types:</a:t>
            </a:r>
            <a:endParaRPr lang="en-GB" sz="1000" b="1" dirty="0">
              <a:solidFill>
                <a:schemeClr val="accent4"/>
              </a:solidFill>
            </a:endParaRPr>
          </a:p>
          <a:p>
            <a:pPr algn="r"/>
            <a:r>
              <a:rPr lang="en-GB" sz="1200" b="1" dirty="0">
                <a:solidFill>
                  <a:schemeClr val="accent4"/>
                </a:solidFill>
              </a:rPr>
              <a:t>  Cosmetics 13.06 % </a:t>
            </a:r>
          </a:p>
          <a:p>
            <a:pPr algn="r"/>
            <a:r>
              <a:rPr lang="en-GB" sz="1200" b="1" dirty="0">
                <a:solidFill>
                  <a:schemeClr val="accent4"/>
                </a:solidFill>
              </a:rPr>
              <a:t>Clothes 16.65% </a:t>
            </a:r>
          </a:p>
          <a:p>
            <a:pPr algn="r"/>
            <a:r>
              <a:rPr lang="en-GB" sz="1200" b="1" dirty="0">
                <a:solidFill>
                  <a:schemeClr val="accent4"/>
                </a:solidFill>
              </a:rPr>
              <a:t>Household</a:t>
            </a:r>
          </a:p>
          <a:p>
            <a:pPr algn="r"/>
            <a:r>
              <a:rPr lang="en-GB" sz="1200" b="1" dirty="0">
                <a:solidFill>
                  <a:schemeClr val="accent4"/>
                </a:solidFill>
              </a:rPr>
              <a:t>Care</a:t>
            </a:r>
          </a:p>
          <a:p>
            <a:pPr algn="r"/>
            <a:r>
              <a:rPr lang="en-GB" sz="1200" b="1" dirty="0">
                <a:solidFill>
                  <a:schemeClr val="accent4"/>
                </a:solidFill>
              </a:rPr>
              <a:t>Baby Food</a:t>
            </a:r>
          </a:p>
          <a:p>
            <a:pPr algn="r"/>
            <a:r>
              <a:rPr lang="en-GB" sz="1200" b="1" dirty="0">
                <a:solidFill>
                  <a:schemeClr val="accent4"/>
                </a:solidFill>
              </a:rPr>
              <a:t>Meat</a:t>
            </a:r>
          </a:p>
          <a:p>
            <a:pPr algn="r"/>
            <a:r>
              <a:rPr lang="en-GB" sz="1200" b="1" dirty="0">
                <a:solidFill>
                  <a:schemeClr val="accent4"/>
                </a:solidFill>
              </a:rPr>
              <a:t>Snacks</a:t>
            </a:r>
          </a:p>
          <a:p>
            <a:pPr algn="r"/>
            <a:r>
              <a:rPr lang="en-GB" sz="1200" b="1" dirty="0">
                <a:solidFill>
                  <a:srgbClr val="FFFF00"/>
                </a:solidFill>
              </a:rPr>
              <a:t>Aggregate Data</a:t>
            </a:r>
            <a:r>
              <a:rPr lang="en-GB" sz="1000" b="1" dirty="0">
                <a:solidFill>
                  <a:srgbClr val="FFFF00"/>
                </a:solidFill>
              </a:rPr>
              <a:t>: </a:t>
            </a:r>
            <a:r>
              <a:rPr lang="en-GB" sz="1100" b="1" dirty="0">
                <a:solidFill>
                  <a:srgbClr val="FFFF00"/>
                </a:solidFill>
              </a:rPr>
              <a:t>Sum the processing times for each of the specified item types</a:t>
            </a:r>
            <a:r>
              <a:rPr lang="en-GB" sz="1000" b="1" dirty="0">
                <a:solidFill>
                  <a:srgbClr val="FFFF00"/>
                </a:solidFill>
              </a:rPr>
              <a:t>.</a:t>
            </a:r>
            <a:endParaRPr lang="en-US" sz="1000" b="1" dirty="0">
              <a:solidFill>
                <a:srgbClr val="FFFF00"/>
              </a:solidFill>
            </a:endParaRPr>
          </a:p>
        </p:txBody>
      </p:sp>
      <p:sp>
        <p:nvSpPr>
          <p:cNvPr id="12" name="TextBox 11">
            <a:extLst>
              <a:ext uri="{FF2B5EF4-FFF2-40B4-BE49-F238E27FC236}">
                <a16:creationId xmlns:a16="http://schemas.microsoft.com/office/drawing/2014/main" id="{898B0D99-2126-D3A3-D57F-91F2E0A99ABA}"/>
              </a:ext>
            </a:extLst>
          </p:cNvPr>
          <p:cNvSpPr txBox="1"/>
          <p:nvPr/>
        </p:nvSpPr>
        <p:spPr>
          <a:xfrm>
            <a:off x="51816" y="938624"/>
            <a:ext cx="7420402" cy="646331"/>
          </a:xfrm>
          <a:prstGeom prst="rect">
            <a:avLst/>
          </a:prstGeom>
          <a:noFill/>
        </p:spPr>
        <p:txBody>
          <a:bodyPr wrap="square" rtlCol="0">
            <a:spAutoFit/>
          </a:bodyPr>
          <a:lstStyle/>
          <a:p>
            <a:r>
              <a:rPr lang="en-GB" dirty="0">
                <a:solidFill>
                  <a:srgbClr val="FFFF00"/>
                </a:solidFill>
              </a:rPr>
              <a:t>Breakdown of units sold by region and sales channel (online and offline)</a:t>
            </a:r>
            <a:endParaRPr lang="en-US" dirty="0">
              <a:solidFill>
                <a:srgbClr val="FFFF00"/>
              </a:solidFill>
            </a:endParaRPr>
          </a:p>
          <a:p>
            <a:endParaRPr lang="en-US" dirty="0"/>
          </a:p>
        </p:txBody>
      </p:sp>
    </p:spTree>
    <p:extLst>
      <p:ext uri="{BB962C8B-B14F-4D97-AF65-F5344CB8AC3E}">
        <p14:creationId xmlns:p14="http://schemas.microsoft.com/office/powerpoint/2010/main" val="29336080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E13324E-36C7-5006-30B4-B17AA85770A8}"/>
              </a:ext>
            </a:extLst>
          </p:cNvPr>
          <p:cNvPicPr>
            <a:picLocks noChangeAspect="1"/>
          </p:cNvPicPr>
          <p:nvPr/>
        </p:nvPicPr>
        <p:blipFill>
          <a:blip r:embed="rId3"/>
          <a:stretch>
            <a:fillRect/>
          </a:stretch>
        </p:blipFill>
        <p:spPr>
          <a:xfrm>
            <a:off x="3913620" y="1875730"/>
            <a:ext cx="8278380" cy="4982270"/>
          </a:xfrm>
          <a:prstGeom prst="rect">
            <a:avLst/>
          </a:prstGeom>
        </p:spPr>
      </p:pic>
      <p:sp>
        <p:nvSpPr>
          <p:cNvPr id="6" name="TextBox 5">
            <a:extLst>
              <a:ext uri="{FF2B5EF4-FFF2-40B4-BE49-F238E27FC236}">
                <a16:creationId xmlns:a16="http://schemas.microsoft.com/office/drawing/2014/main" id="{F0F1671B-14FA-54EB-11D7-C5BE924DB39D}"/>
              </a:ext>
            </a:extLst>
          </p:cNvPr>
          <p:cNvSpPr txBox="1"/>
          <p:nvPr/>
        </p:nvSpPr>
        <p:spPr>
          <a:xfrm>
            <a:off x="164292" y="722589"/>
            <a:ext cx="6808723" cy="400110"/>
          </a:xfrm>
          <a:prstGeom prst="rect">
            <a:avLst/>
          </a:prstGeom>
          <a:noFill/>
        </p:spPr>
        <p:txBody>
          <a:bodyPr wrap="none" rtlCol="0">
            <a:spAutoFit/>
          </a:bodyPr>
          <a:lstStyle/>
          <a:p>
            <a:r>
              <a:rPr lang="en-GB" sz="2000" dirty="0">
                <a:solidFill>
                  <a:schemeClr val="accent4">
                    <a:lumMod val="75000"/>
                  </a:schemeClr>
                </a:solidFill>
              </a:rPr>
              <a:t>Sub-Saharan Africa 443.61M Revenue are the Top Customer </a:t>
            </a:r>
            <a:endParaRPr lang="en-US" sz="2000" dirty="0">
              <a:solidFill>
                <a:schemeClr val="accent4">
                  <a:lumMod val="75000"/>
                </a:schemeClr>
              </a:solidFill>
            </a:endParaRPr>
          </a:p>
        </p:txBody>
      </p:sp>
      <p:sp>
        <p:nvSpPr>
          <p:cNvPr id="7" name="TextBox 6">
            <a:extLst>
              <a:ext uri="{FF2B5EF4-FFF2-40B4-BE49-F238E27FC236}">
                <a16:creationId xmlns:a16="http://schemas.microsoft.com/office/drawing/2014/main" id="{C6469800-C5B2-B742-C7F8-245AEFECAA34}"/>
              </a:ext>
            </a:extLst>
          </p:cNvPr>
          <p:cNvSpPr txBox="1"/>
          <p:nvPr/>
        </p:nvSpPr>
        <p:spPr>
          <a:xfrm>
            <a:off x="176094" y="1466197"/>
            <a:ext cx="5325432" cy="369332"/>
          </a:xfrm>
          <a:prstGeom prst="rect">
            <a:avLst/>
          </a:prstGeom>
          <a:noFill/>
        </p:spPr>
        <p:txBody>
          <a:bodyPr wrap="none" rtlCol="0">
            <a:spAutoFit/>
          </a:bodyPr>
          <a:lstStyle/>
          <a:p>
            <a:r>
              <a:rPr lang="en-GB" dirty="0">
                <a:solidFill>
                  <a:schemeClr val="accent4">
                    <a:lumMod val="75000"/>
                  </a:schemeClr>
                </a:solidFill>
              </a:rPr>
              <a:t>Central America And The Caribb..  100.1M Revenue  </a:t>
            </a:r>
            <a:endParaRPr lang="en-US" dirty="0">
              <a:solidFill>
                <a:schemeClr val="accent4">
                  <a:lumMod val="75000"/>
                </a:schemeClr>
              </a:solidFill>
            </a:endParaRPr>
          </a:p>
        </p:txBody>
      </p:sp>
      <p:sp>
        <p:nvSpPr>
          <p:cNvPr id="9" name="TextBox 8">
            <a:extLst>
              <a:ext uri="{FF2B5EF4-FFF2-40B4-BE49-F238E27FC236}">
                <a16:creationId xmlns:a16="http://schemas.microsoft.com/office/drawing/2014/main" id="{4FF0EE68-CFF2-825C-71D0-7D9726D0923E}"/>
              </a:ext>
            </a:extLst>
          </p:cNvPr>
          <p:cNvSpPr txBox="1"/>
          <p:nvPr/>
        </p:nvSpPr>
        <p:spPr>
          <a:xfrm>
            <a:off x="173024" y="1077081"/>
            <a:ext cx="6096000" cy="369332"/>
          </a:xfrm>
          <a:prstGeom prst="rect">
            <a:avLst/>
          </a:prstGeom>
          <a:noFill/>
        </p:spPr>
        <p:txBody>
          <a:bodyPr wrap="square">
            <a:spAutoFit/>
          </a:bodyPr>
          <a:lstStyle/>
          <a:p>
            <a:r>
              <a:rPr lang="en-GB" sz="1800" dirty="0">
                <a:solidFill>
                  <a:schemeClr val="accent4">
                    <a:lumMod val="75000"/>
                  </a:schemeClr>
                </a:solidFill>
              </a:rPr>
              <a:t>Europe 320.36M Revenue</a:t>
            </a:r>
            <a:endParaRPr lang="en-US" dirty="0"/>
          </a:p>
        </p:txBody>
      </p:sp>
      <p:sp>
        <p:nvSpPr>
          <p:cNvPr id="10" name="TextBox 9">
            <a:extLst>
              <a:ext uri="{FF2B5EF4-FFF2-40B4-BE49-F238E27FC236}">
                <a16:creationId xmlns:a16="http://schemas.microsoft.com/office/drawing/2014/main" id="{7EBF9A56-51C8-36BA-4F42-5750EEC9280B}"/>
              </a:ext>
            </a:extLst>
          </p:cNvPr>
          <p:cNvSpPr txBox="1"/>
          <p:nvPr/>
        </p:nvSpPr>
        <p:spPr>
          <a:xfrm>
            <a:off x="173024" y="2024012"/>
            <a:ext cx="3374001" cy="369332"/>
          </a:xfrm>
          <a:prstGeom prst="rect">
            <a:avLst/>
          </a:prstGeom>
          <a:noFill/>
        </p:spPr>
        <p:txBody>
          <a:bodyPr wrap="none" rtlCol="0">
            <a:spAutoFit/>
          </a:bodyPr>
          <a:lstStyle/>
          <a:p>
            <a:r>
              <a:rPr lang="en-GB" dirty="0">
                <a:solidFill>
                  <a:schemeClr val="accent4">
                    <a:lumMod val="75000"/>
                  </a:schemeClr>
                </a:solidFill>
              </a:rPr>
              <a:t>North America 60.98M Revenue </a:t>
            </a:r>
            <a:endParaRPr lang="en-US" dirty="0">
              <a:solidFill>
                <a:schemeClr val="accent4">
                  <a:lumMod val="75000"/>
                </a:schemeClr>
              </a:solidFill>
            </a:endParaRPr>
          </a:p>
        </p:txBody>
      </p:sp>
      <p:pic>
        <p:nvPicPr>
          <p:cNvPr id="15" name="Picture 14">
            <a:extLst>
              <a:ext uri="{FF2B5EF4-FFF2-40B4-BE49-F238E27FC236}">
                <a16:creationId xmlns:a16="http://schemas.microsoft.com/office/drawing/2014/main" id="{C50610EC-6825-F970-0C9E-D2E41FE265E1}"/>
              </a:ext>
            </a:extLst>
          </p:cNvPr>
          <p:cNvPicPr>
            <a:picLocks noChangeAspect="1"/>
          </p:cNvPicPr>
          <p:nvPr/>
        </p:nvPicPr>
        <p:blipFill>
          <a:blip r:embed="rId4"/>
          <a:stretch>
            <a:fillRect/>
          </a:stretch>
        </p:blipFill>
        <p:spPr>
          <a:xfrm>
            <a:off x="71938" y="3929374"/>
            <a:ext cx="3770389" cy="2850117"/>
          </a:xfrm>
          <a:prstGeom prst="rect">
            <a:avLst/>
          </a:prstGeom>
        </p:spPr>
      </p:pic>
      <p:sp>
        <p:nvSpPr>
          <p:cNvPr id="16" name="TextBox 15">
            <a:extLst>
              <a:ext uri="{FF2B5EF4-FFF2-40B4-BE49-F238E27FC236}">
                <a16:creationId xmlns:a16="http://schemas.microsoft.com/office/drawing/2014/main" id="{851C20AB-1CDC-43A2-2F34-E4FBE646CC27}"/>
              </a:ext>
            </a:extLst>
          </p:cNvPr>
          <p:cNvSpPr txBox="1"/>
          <p:nvPr/>
        </p:nvSpPr>
        <p:spPr>
          <a:xfrm>
            <a:off x="158311" y="2721738"/>
            <a:ext cx="3783793" cy="369332"/>
          </a:xfrm>
          <a:prstGeom prst="rect">
            <a:avLst/>
          </a:prstGeom>
          <a:noFill/>
        </p:spPr>
        <p:txBody>
          <a:bodyPr wrap="none" rtlCol="0">
            <a:spAutoFit/>
          </a:bodyPr>
          <a:lstStyle/>
          <a:p>
            <a:r>
              <a:rPr lang="en-GB" dirty="0">
                <a:solidFill>
                  <a:schemeClr val="tx2">
                    <a:lumMod val="90000"/>
                    <a:lumOff val="10000"/>
                  </a:schemeClr>
                </a:solidFill>
              </a:rPr>
              <a:t>Middle East Top Cosmetic Customer</a:t>
            </a:r>
            <a:endParaRPr lang="en-US" dirty="0">
              <a:solidFill>
                <a:schemeClr val="tx2">
                  <a:lumMod val="90000"/>
                  <a:lumOff val="10000"/>
                </a:schemeClr>
              </a:solidFill>
            </a:endParaRPr>
          </a:p>
        </p:txBody>
      </p:sp>
      <p:sp>
        <p:nvSpPr>
          <p:cNvPr id="17" name="TextBox 16">
            <a:extLst>
              <a:ext uri="{FF2B5EF4-FFF2-40B4-BE49-F238E27FC236}">
                <a16:creationId xmlns:a16="http://schemas.microsoft.com/office/drawing/2014/main" id="{5FF7FDD1-7EB3-7330-3AA5-5E3F460295E1}"/>
              </a:ext>
            </a:extLst>
          </p:cNvPr>
          <p:cNvSpPr txBox="1"/>
          <p:nvPr/>
        </p:nvSpPr>
        <p:spPr>
          <a:xfrm>
            <a:off x="173024" y="3272585"/>
            <a:ext cx="2663486" cy="369332"/>
          </a:xfrm>
          <a:prstGeom prst="rect">
            <a:avLst/>
          </a:prstGeom>
          <a:noFill/>
        </p:spPr>
        <p:txBody>
          <a:bodyPr wrap="none" rtlCol="0">
            <a:spAutoFit/>
          </a:bodyPr>
          <a:lstStyle/>
          <a:p>
            <a:r>
              <a:rPr lang="en-GB" dirty="0">
                <a:solidFill>
                  <a:schemeClr val="tx2">
                    <a:lumMod val="90000"/>
                    <a:lumOff val="10000"/>
                  </a:schemeClr>
                </a:solidFill>
              </a:rPr>
              <a:t>Office Supplies is lowest </a:t>
            </a:r>
            <a:endParaRPr lang="en-US" dirty="0">
              <a:solidFill>
                <a:schemeClr val="tx2">
                  <a:lumMod val="90000"/>
                  <a:lumOff val="10000"/>
                </a:schemeClr>
              </a:solidFill>
            </a:endParaRPr>
          </a:p>
        </p:txBody>
      </p:sp>
      <p:sp>
        <p:nvSpPr>
          <p:cNvPr id="18" name="TextBox 17">
            <a:extLst>
              <a:ext uri="{FF2B5EF4-FFF2-40B4-BE49-F238E27FC236}">
                <a16:creationId xmlns:a16="http://schemas.microsoft.com/office/drawing/2014/main" id="{8DEA1E44-3443-D259-824F-01DC4D8FB29E}"/>
              </a:ext>
            </a:extLst>
          </p:cNvPr>
          <p:cNvSpPr txBox="1"/>
          <p:nvPr/>
        </p:nvSpPr>
        <p:spPr>
          <a:xfrm>
            <a:off x="7130299" y="771961"/>
            <a:ext cx="4585808" cy="923330"/>
          </a:xfrm>
          <a:prstGeom prst="rect">
            <a:avLst/>
          </a:prstGeom>
          <a:noFill/>
        </p:spPr>
        <p:txBody>
          <a:bodyPr wrap="square" rtlCol="0">
            <a:spAutoFit/>
          </a:bodyPr>
          <a:lstStyle/>
          <a:p>
            <a:r>
              <a:rPr lang="en-GB" b="1" dirty="0">
                <a:solidFill>
                  <a:schemeClr val="accent1">
                    <a:lumMod val="75000"/>
                  </a:schemeClr>
                </a:solidFill>
              </a:rPr>
              <a:t>Sub-Saharan Africa and Europe : </a:t>
            </a:r>
            <a:r>
              <a:rPr lang="en-GB" b="1" dirty="0">
                <a:solidFill>
                  <a:schemeClr val="accent1">
                    <a:lumMod val="60000"/>
                    <a:lumOff val="40000"/>
                  </a:schemeClr>
                </a:solidFill>
              </a:rPr>
              <a:t>Leads in offline and online sales.</a:t>
            </a:r>
          </a:p>
          <a:p>
            <a:endParaRPr lang="en-US" dirty="0"/>
          </a:p>
        </p:txBody>
      </p:sp>
      <p:sp>
        <p:nvSpPr>
          <p:cNvPr id="23" name="TextBox 22">
            <a:extLst>
              <a:ext uri="{FF2B5EF4-FFF2-40B4-BE49-F238E27FC236}">
                <a16:creationId xmlns:a16="http://schemas.microsoft.com/office/drawing/2014/main" id="{15495EB2-8738-F200-46AF-9EC095810DD7}"/>
              </a:ext>
            </a:extLst>
          </p:cNvPr>
          <p:cNvSpPr txBox="1"/>
          <p:nvPr/>
        </p:nvSpPr>
        <p:spPr>
          <a:xfrm>
            <a:off x="458825" y="97485"/>
            <a:ext cx="5524397" cy="477054"/>
          </a:xfrm>
          <a:prstGeom prst="rect">
            <a:avLst/>
          </a:prstGeom>
        </p:spPr>
        <p:style>
          <a:lnRef idx="2">
            <a:schemeClr val="accent4"/>
          </a:lnRef>
          <a:fillRef idx="1">
            <a:schemeClr val="lt1"/>
          </a:fillRef>
          <a:effectRef idx="0">
            <a:schemeClr val="accent4"/>
          </a:effectRef>
          <a:fontRef idx="minor">
            <a:schemeClr val="dk1"/>
          </a:fontRef>
        </p:style>
        <p:txBody>
          <a:bodyPr wrap="none" rtlCol="0">
            <a:spAutoFit/>
          </a:bodyPr>
          <a:lstStyle/>
          <a:p>
            <a:r>
              <a:rPr lang="en-GB" sz="2500" b="1" dirty="0">
                <a:solidFill>
                  <a:schemeClr val="tx2">
                    <a:lumMod val="75000"/>
                    <a:lumOff val="25000"/>
                  </a:schemeClr>
                </a:solidFill>
              </a:rPr>
              <a:t>Unit Sold by Region by Sales channel</a:t>
            </a:r>
            <a:endParaRPr lang="en-US" sz="2500" b="1" dirty="0">
              <a:solidFill>
                <a:schemeClr val="tx2">
                  <a:lumMod val="75000"/>
                  <a:lumOff val="25000"/>
                </a:schemeClr>
              </a:solidFill>
            </a:endParaRPr>
          </a:p>
        </p:txBody>
      </p:sp>
      <p:cxnSp>
        <p:nvCxnSpPr>
          <p:cNvPr id="25" name="Straight Connector 24">
            <a:extLst>
              <a:ext uri="{FF2B5EF4-FFF2-40B4-BE49-F238E27FC236}">
                <a16:creationId xmlns:a16="http://schemas.microsoft.com/office/drawing/2014/main" id="{5B38479A-AAE6-53CB-7072-AF47B2880555}"/>
              </a:ext>
            </a:extLst>
          </p:cNvPr>
          <p:cNvCxnSpPr>
            <a:cxnSpLocks/>
          </p:cNvCxnSpPr>
          <p:nvPr/>
        </p:nvCxnSpPr>
        <p:spPr>
          <a:xfrm flipV="1">
            <a:off x="0" y="712527"/>
            <a:ext cx="12192000" cy="28423"/>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9889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5C37A1F-FBC6-249C-C266-E4F9288F0AE6}"/>
              </a:ext>
            </a:extLst>
          </p:cNvPr>
          <p:cNvPicPr>
            <a:picLocks noChangeAspect="1"/>
          </p:cNvPicPr>
          <p:nvPr/>
        </p:nvPicPr>
        <p:blipFill>
          <a:blip r:embed="rId4"/>
          <a:srcRect t="17978" r="-2" b="-2"/>
          <a:stretch/>
        </p:blipFill>
        <p:spPr>
          <a:xfrm>
            <a:off x="6266017" y="404344"/>
            <a:ext cx="5900928" cy="3104748"/>
          </a:xfrm>
          <a:prstGeom prst="rect">
            <a:avLst/>
          </a:prstGeom>
        </p:spPr>
      </p:pic>
      <p:pic>
        <p:nvPicPr>
          <p:cNvPr id="9" name="Picture 8" descr="A graph with numbers and a line&#10;&#10;Description automatically generated">
            <a:extLst>
              <a:ext uri="{FF2B5EF4-FFF2-40B4-BE49-F238E27FC236}">
                <a16:creationId xmlns:a16="http://schemas.microsoft.com/office/drawing/2014/main" id="{1A135936-84E7-8343-F667-A8EEF11717FF}"/>
              </a:ext>
            </a:extLst>
          </p:cNvPr>
          <p:cNvPicPr>
            <a:picLocks noChangeAspect="1"/>
          </p:cNvPicPr>
          <p:nvPr/>
        </p:nvPicPr>
        <p:blipFill>
          <a:blip r:embed="rId5">
            <a:extLst>
              <a:ext uri="{28A0092B-C50C-407E-A947-70E740481C1C}">
                <a14:useLocalDpi xmlns:a14="http://schemas.microsoft.com/office/drawing/2010/main" val="0"/>
              </a:ext>
            </a:extLst>
          </a:blip>
          <a:srcRect t="14141" r="-2" b="7175"/>
          <a:stretch/>
        </p:blipFill>
        <p:spPr>
          <a:xfrm>
            <a:off x="6291072" y="3877003"/>
            <a:ext cx="5900928" cy="2945985"/>
          </a:xfrm>
          <a:prstGeom prst="rect">
            <a:avLst/>
          </a:prstGeom>
        </p:spPr>
      </p:pic>
      <p:sp>
        <p:nvSpPr>
          <p:cNvPr id="13" name="TextBox 12">
            <a:extLst>
              <a:ext uri="{FF2B5EF4-FFF2-40B4-BE49-F238E27FC236}">
                <a16:creationId xmlns:a16="http://schemas.microsoft.com/office/drawing/2014/main" id="{308D490F-EE6D-DA53-2A3D-2EA751B41B23}"/>
              </a:ext>
            </a:extLst>
          </p:cNvPr>
          <p:cNvSpPr txBox="1"/>
          <p:nvPr/>
        </p:nvSpPr>
        <p:spPr>
          <a:xfrm>
            <a:off x="6275615" y="3542682"/>
            <a:ext cx="5900928" cy="369332"/>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wrap="square" rtlCol="0">
            <a:spAutoFit/>
          </a:bodyPr>
          <a:lstStyle/>
          <a:p>
            <a:pPr algn="ctr"/>
            <a:r>
              <a:rPr lang="en-GB" dirty="0">
                <a:solidFill>
                  <a:schemeClr val="tx1"/>
                </a:solidFill>
              </a:rPr>
              <a:t>Total Revenue by Month</a:t>
            </a:r>
            <a:endParaRPr lang="en-US" dirty="0">
              <a:solidFill>
                <a:schemeClr val="tx1"/>
              </a:solidFill>
            </a:endParaRPr>
          </a:p>
        </p:txBody>
      </p:sp>
      <p:sp>
        <p:nvSpPr>
          <p:cNvPr id="8" name="TextBox 7">
            <a:extLst>
              <a:ext uri="{FF2B5EF4-FFF2-40B4-BE49-F238E27FC236}">
                <a16:creationId xmlns:a16="http://schemas.microsoft.com/office/drawing/2014/main" id="{0F5028FB-7C08-C04D-445D-59C2F35D260E}"/>
              </a:ext>
            </a:extLst>
          </p:cNvPr>
          <p:cNvSpPr txBox="1"/>
          <p:nvPr/>
        </p:nvSpPr>
        <p:spPr>
          <a:xfrm>
            <a:off x="6266017" y="35012"/>
            <a:ext cx="5925983" cy="369332"/>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wrap="square" rtlCol="0">
            <a:spAutoFit/>
          </a:bodyPr>
          <a:lstStyle/>
          <a:p>
            <a:pPr algn="ctr"/>
            <a:r>
              <a:rPr lang="en-GB" dirty="0">
                <a:solidFill>
                  <a:schemeClr val="tx1"/>
                </a:solidFill>
              </a:rPr>
              <a:t>Total Revenue by Years</a:t>
            </a:r>
            <a:endParaRPr lang="en-US" dirty="0">
              <a:solidFill>
                <a:schemeClr val="tx1"/>
              </a:solidFill>
            </a:endParaRPr>
          </a:p>
        </p:txBody>
      </p:sp>
      <p:sp>
        <p:nvSpPr>
          <p:cNvPr id="23" name="TextBox 22">
            <a:extLst>
              <a:ext uri="{FF2B5EF4-FFF2-40B4-BE49-F238E27FC236}">
                <a16:creationId xmlns:a16="http://schemas.microsoft.com/office/drawing/2014/main" id="{E401171D-D4E6-A95D-F4C9-04A7960DA911}"/>
              </a:ext>
            </a:extLst>
          </p:cNvPr>
          <p:cNvSpPr txBox="1"/>
          <p:nvPr/>
        </p:nvSpPr>
        <p:spPr>
          <a:xfrm>
            <a:off x="3200229" y="706013"/>
            <a:ext cx="2579075" cy="1536959"/>
          </a:xfrm>
          <a:prstGeom prst="rect">
            <a:avLst/>
          </a:prstGeom>
          <a:noFill/>
        </p:spPr>
        <p:txBody>
          <a:bodyPr wrap="square">
            <a:spAutoFit/>
          </a:bodyPr>
          <a:lstStyle/>
          <a:p>
            <a:pPr>
              <a:lnSpc>
                <a:spcPct val="115000"/>
              </a:lnSpc>
              <a:buClr>
                <a:srgbClr val="424242"/>
              </a:buClr>
              <a:buSzPts val="1300"/>
              <a:defRPr/>
            </a:pPr>
            <a:r>
              <a:rPr lang="en-GB" sz="1400" b="1" dirty="0">
                <a:solidFill>
                  <a:schemeClr val="accent6">
                    <a:lumMod val="40000"/>
                    <a:lumOff val="60000"/>
                  </a:schemeClr>
                </a:solidFill>
              </a:rPr>
              <a:t>Total Revenue</a:t>
            </a:r>
            <a:r>
              <a:rPr lang="en-US" sz="1400" dirty="0">
                <a:solidFill>
                  <a:schemeClr val="accent6">
                    <a:lumMod val="40000"/>
                    <a:lumOff val="60000"/>
                  </a:schemeClr>
                </a:solidFill>
              </a:rPr>
              <a:t>: </a:t>
            </a:r>
            <a:r>
              <a:rPr kumimoji="0" lang="en-GB" sz="1400" b="0" i="0" u="none" strike="noStrike" kern="0" cap="none" spc="0" normalizeH="0" baseline="0" noProof="0" dirty="0">
                <a:ln>
                  <a:noFill/>
                </a:ln>
                <a:solidFill>
                  <a:srgbClr val="13F2F2"/>
                </a:solidFill>
                <a:effectLst/>
                <a:uLnTx/>
                <a:uFillTx/>
                <a:latin typeface="Nunito"/>
                <a:sym typeface="Nunito"/>
              </a:rPr>
              <a:t>137.35M</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400" b="1" dirty="0">
                <a:solidFill>
                  <a:schemeClr val="accent6">
                    <a:lumMod val="40000"/>
                    <a:lumOff val="60000"/>
                  </a:schemeClr>
                </a:solidFill>
              </a:rPr>
              <a:t>Total Units Sold :</a:t>
            </a:r>
            <a:r>
              <a:rPr kumimoji="0" lang="en-GB" sz="1400" b="0" i="0" u="none" strike="noStrike" kern="0" cap="none" spc="0" normalizeH="0" baseline="0" noProof="0" dirty="0">
                <a:ln>
                  <a:noFill/>
                </a:ln>
                <a:solidFill>
                  <a:srgbClr val="13F2F2"/>
                </a:solidFill>
                <a:effectLst/>
                <a:uLnTx/>
                <a:uFillTx/>
                <a:latin typeface="Nunito"/>
                <a:sym typeface="Nunito"/>
              </a:rPr>
              <a:t> 513K</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400" b="1" dirty="0">
                <a:solidFill>
                  <a:schemeClr val="accent6">
                    <a:lumMod val="40000"/>
                    <a:lumOff val="60000"/>
                  </a:schemeClr>
                </a:solidFill>
              </a:rPr>
              <a:t>Total Profit :</a:t>
            </a:r>
            <a:r>
              <a:rPr kumimoji="0" lang="en-GB" sz="1400" b="0" i="0" u="none" strike="noStrike" kern="0" cap="none" spc="0" normalizeH="0" baseline="0" noProof="0" dirty="0">
                <a:ln>
                  <a:noFill/>
                </a:ln>
                <a:solidFill>
                  <a:srgbClr val="CCCCCC"/>
                </a:solidFill>
                <a:effectLst/>
                <a:uLnTx/>
                <a:uFillTx/>
                <a:latin typeface="Nunito"/>
                <a:sym typeface="Nunito"/>
              </a:rPr>
              <a:t> </a:t>
            </a:r>
            <a:r>
              <a:rPr kumimoji="0" lang="en-GB" sz="1400" b="0" i="0" u="none" strike="noStrike" kern="0" cap="none" spc="0" normalizeH="0" baseline="0" noProof="0" dirty="0">
                <a:ln>
                  <a:noFill/>
                </a:ln>
                <a:solidFill>
                  <a:srgbClr val="13F2F2"/>
                </a:solidFill>
                <a:effectLst/>
                <a:uLnTx/>
                <a:uFillTx/>
                <a:latin typeface="Nunito"/>
                <a:sym typeface="Nunito"/>
              </a:rPr>
              <a:t>44.17M</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400" b="1" dirty="0">
                <a:solidFill>
                  <a:schemeClr val="accent6">
                    <a:lumMod val="40000"/>
                    <a:lumOff val="60000"/>
                  </a:schemeClr>
                </a:solidFill>
              </a:rPr>
              <a:t>Total Cost :</a:t>
            </a:r>
            <a:r>
              <a:rPr kumimoji="0" lang="en-GB" sz="1400" b="0" i="0" u="none" strike="noStrike" kern="0" cap="none" spc="0" normalizeH="0" baseline="0" noProof="0" dirty="0">
                <a:ln>
                  <a:noFill/>
                </a:ln>
                <a:solidFill>
                  <a:srgbClr val="D9D9D9"/>
                </a:solidFill>
                <a:effectLst/>
                <a:uLnTx/>
                <a:uFillTx/>
                <a:latin typeface="Nunito"/>
                <a:sym typeface="Nunito"/>
              </a:rPr>
              <a:t> </a:t>
            </a:r>
            <a:r>
              <a:rPr kumimoji="0" lang="en-GB" sz="1400" b="0" i="0" u="none" strike="noStrike" kern="0" cap="none" spc="0" normalizeH="0" baseline="0" noProof="0" dirty="0">
                <a:ln>
                  <a:noFill/>
                </a:ln>
                <a:solidFill>
                  <a:srgbClr val="13F2F2"/>
                </a:solidFill>
                <a:effectLst/>
                <a:uLnTx/>
                <a:uFillTx/>
                <a:latin typeface="Nunito"/>
                <a:sym typeface="Nunito"/>
              </a:rPr>
              <a:t>93.18M</a:t>
            </a:r>
          </a:p>
        </p:txBody>
      </p:sp>
      <p:sp>
        <p:nvSpPr>
          <p:cNvPr id="25" name="TextBox 24">
            <a:extLst>
              <a:ext uri="{FF2B5EF4-FFF2-40B4-BE49-F238E27FC236}">
                <a16:creationId xmlns:a16="http://schemas.microsoft.com/office/drawing/2014/main" id="{022D46DD-59BC-3198-E9F8-B82523E6B82F}"/>
              </a:ext>
            </a:extLst>
          </p:cNvPr>
          <p:cNvSpPr txBox="1"/>
          <p:nvPr/>
        </p:nvSpPr>
        <p:spPr>
          <a:xfrm>
            <a:off x="2983821" y="2336202"/>
            <a:ext cx="3149051" cy="323165"/>
          </a:xfrm>
          <a:prstGeom prst="rect">
            <a:avLst/>
          </a:prstGeom>
          <a:noFill/>
        </p:spPr>
        <p:txBody>
          <a:bodyPr wrap="square">
            <a:spAutoFit/>
          </a:bodyPr>
          <a:lstStyle/>
          <a:p>
            <a:r>
              <a:rPr kumimoji="0" lang="en" sz="1500" b="1" i="0" u="none" strike="noStrike" kern="0" cap="none" spc="0" normalizeH="0" baseline="0" noProof="0" dirty="0">
                <a:ln>
                  <a:noFill/>
                </a:ln>
                <a:solidFill>
                  <a:srgbClr val="13F2F2"/>
                </a:solidFill>
                <a:effectLst/>
                <a:uLnTx/>
                <a:uFillTx/>
                <a:latin typeface="Nunito"/>
                <a:sym typeface="Nunito"/>
              </a:rPr>
              <a:t>-</a:t>
            </a:r>
            <a:r>
              <a:rPr kumimoji="0" lang="en" sz="1500" b="0" i="0" u="none" strike="noStrike" kern="0" cap="none" spc="0" normalizeH="0" baseline="0" noProof="0" dirty="0">
                <a:ln>
                  <a:noFill/>
                </a:ln>
                <a:solidFill>
                  <a:srgbClr val="13F2F2"/>
                </a:solidFill>
                <a:effectLst/>
                <a:uLnTx/>
                <a:uFillTx/>
                <a:latin typeface="Nunito"/>
                <a:sym typeface="Nunito"/>
              </a:rPr>
              <a:t> Revenue </a:t>
            </a:r>
            <a:r>
              <a:rPr lang="en" sz="1500" kern="0" dirty="0">
                <a:solidFill>
                  <a:srgbClr val="13F2F2"/>
                </a:solidFill>
                <a:latin typeface="Nunito"/>
                <a:sym typeface="Nunito"/>
              </a:rPr>
              <a:t>highest</a:t>
            </a:r>
            <a:r>
              <a:rPr kumimoji="0" lang="en" sz="1500" b="0" i="0" u="none" strike="noStrike" kern="0" cap="none" spc="0" normalizeH="0" baseline="0" noProof="0" dirty="0">
                <a:ln>
                  <a:noFill/>
                </a:ln>
                <a:solidFill>
                  <a:srgbClr val="13F2F2"/>
                </a:solidFill>
                <a:effectLst/>
                <a:uLnTx/>
                <a:uFillTx/>
                <a:latin typeface="Nunito"/>
                <a:sym typeface="Nunito"/>
              </a:rPr>
              <a:t> in 2012 at 32M</a:t>
            </a:r>
            <a:endParaRPr lang="en-US" sz="1500" dirty="0"/>
          </a:p>
        </p:txBody>
      </p:sp>
      <p:sp>
        <p:nvSpPr>
          <p:cNvPr id="27" name="TextBox 26">
            <a:extLst>
              <a:ext uri="{FF2B5EF4-FFF2-40B4-BE49-F238E27FC236}">
                <a16:creationId xmlns:a16="http://schemas.microsoft.com/office/drawing/2014/main" id="{D3F40B64-43B3-9083-C5D7-0CA0C3AFB377}"/>
              </a:ext>
            </a:extLst>
          </p:cNvPr>
          <p:cNvSpPr txBox="1"/>
          <p:nvPr/>
        </p:nvSpPr>
        <p:spPr>
          <a:xfrm>
            <a:off x="2069126" y="6324265"/>
            <a:ext cx="4311396" cy="323165"/>
          </a:xfrm>
          <a:prstGeom prst="rect">
            <a:avLst/>
          </a:prstGeom>
          <a:noFill/>
        </p:spPr>
        <p:txBody>
          <a:bodyPr wrap="square">
            <a:spAutoFit/>
          </a:bodyPr>
          <a:lstStyle/>
          <a:p>
            <a:r>
              <a:rPr kumimoji="0" lang="en" sz="1500" b="1" i="0" u="none" strike="noStrike" kern="0" cap="none" spc="0" normalizeH="0" baseline="0" noProof="0" dirty="0">
                <a:ln>
                  <a:noFill/>
                </a:ln>
                <a:solidFill>
                  <a:srgbClr val="13F2F2"/>
                </a:solidFill>
                <a:effectLst/>
                <a:uLnTx/>
                <a:uFillTx/>
                <a:latin typeface="Nunito"/>
                <a:sym typeface="Nunito"/>
              </a:rPr>
              <a:t>- </a:t>
            </a:r>
            <a:r>
              <a:rPr kumimoji="0" lang="en" sz="1500" b="0" i="0" u="none" strike="noStrike" kern="0" cap="none" spc="0" normalizeH="0" baseline="0" noProof="0" dirty="0">
                <a:ln>
                  <a:noFill/>
                </a:ln>
                <a:solidFill>
                  <a:srgbClr val="13F2F2"/>
                </a:solidFill>
                <a:effectLst/>
                <a:uLnTx/>
                <a:uFillTx/>
                <a:latin typeface="Nunito"/>
                <a:sym typeface="Nunito"/>
              </a:rPr>
              <a:t>Revenue in February 25M and November 21M</a:t>
            </a:r>
            <a:endParaRPr lang="en-US" sz="1500" dirty="0"/>
          </a:p>
        </p:txBody>
      </p:sp>
      <p:sp>
        <p:nvSpPr>
          <p:cNvPr id="29" name="TextBox 28">
            <a:extLst>
              <a:ext uri="{FF2B5EF4-FFF2-40B4-BE49-F238E27FC236}">
                <a16:creationId xmlns:a16="http://schemas.microsoft.com/office/drawing/2014/main" id="{196F7703-0DF3-1ABC-22B9-A9167BDC8E45}"/>
              </a:ext>
            </a:extLst>
          </p:cNvPr>
          <p:cNvSpPr txBox="1"/>
          <p:nvPr/>
        </p:nvSpPr>
        <p:spPr>
          <a:xfrm>
            <a:off x="3074763" y="5868227"/>
            <a:ext cx="2967166" cy="323165"/>
          </a:xfrm>
          <a:prstGeom prst="rect">
            <a:avLst/>
          </a:prstGeom>
          <a:noFill/>
        </p:spPr>
        <p:txBody>
          <a:bodyPr wrap="square">
            <a:spAutoFit/>
          </a:bodyPr>
          <a:lstStyle/>
          <a:p>
            <a:r>
              <a:rPr kumimoji="0" lang="en" sz="1500" b="1" i="0" u="none" strike="noStrike" kern="0" cap="none" spc="0" normalizeH="0" baseline="0" noProof="0" dirty="0">
                <a:ln>
                  <a:noFill/>
                </a:ln>
                <a:solidFill>
                  <a:srgbClr val="13F2F2"/>
                </a:solidFill>
                <a:effectLst/>
                <a:uLnTx/>
                <a:uFillTx/>
                <a:latin typeface="Nunito"/>
                <a:sym typeface="Nunito"/>
              </a:rPr>
              <a:t>- </a:t>
            </a:r>
            <a:r>
              <a:rPr kumimoji="0" lang="en" sz="1500" b="0" i="0" u="none" strike="noStrike" kern="0" cap="none" spc="0" normalizeH="0" baseline="0" noProof="0" dirty="0">
                <a:ln>
                  <a:noFill/>
                </a:ln>
                <a:solidFill>
                  <a:srgbClr val="13F2F2"/>
                </a:solidFill>
                <a:effectLst/>
                <a:uLnTx/>
                <a:uFillTx/>
                <a:latin typeface="Nunito"/>
                <a:sym typeface="Nunito"/>
              </a:rPr>
              <a:t>Revenue lowest in August 1M</a:t>
            </a:r>
            <a:endParaRPr lang="en-US" sz="1500" dirty="0"/>
          </a:p>
        </p:txBody>
      </p:sp>
      <p:sp>
        <p:nvSpPr>
          <p:cNvPr id="31" name="TextBox 30">
            <a:extLst>
              <a:ext uri="{FF2B5EF4-FFF2-40B4-BE49-F238E27FC236}">
                <a16:creationId xmlns:a16="http://schemas.microsoft.com/office/drawing/2014/main" id="{35849266-C224-D356-24E0-DF5926C6288B}"/>
              </a:ext>
            </a:extLst>
          </p:cNvPr>
          <p:cNvSpPr txBox="1"/>
          <p:nvPr/>
        </p:nvSpPr>
        <p:spPr>
          <a:xfrm>
            <a:off x="3241548" y="2730753"/>
            <a:ext cx="6099048" cy="323165"/>
          </a:xfrm>
          <a:prstGeom prst="rect">
            <a:avLst/>
          </a:prstGeom>
          <a:noFill/>
        </p:spPr>
        <p:txBody>
          <a:bodyPr wrap="square">
            <a:spAutoFit/>
          </a:bodyPr>
          <a:lstStyle/>
          <a:p>
            <a:r>
              <a:rPr kumimoji="0" lang="en" sz="1500" b="1" i="0" u="none" strike="noStrike" kern="0" cap="none" spc="0" normalizeH="0" baseline="0" noProof="0" dirty="0">
                <a:ln>
                  <a:noFill/>
                </a:ln>
                <a:solidFill>
                  <a:srgbClr val="13F2F2"/>
                </a:solidFill>
                <a:effectLst/>
                <a:uLnTx/>
                <a:uFillTx/>
                <a:latin typeface="Nunito"/>
                <a:sym typeface="Nunito"/>
              </a:rPr>
              <a:t>-</a:t>
            </a:r>
            <a:r>
              <a:rPr kumimoji="0" lang="en" sz="1500" b="0" i="0" u="none" strike="noStrike" kern="0" cap="none" spc="0" normalizeH="0" baseline="0" noProof="0" dirty="0">
                <a:ln>
                  <a:noFill/>
                </a:ln>
                <a:solidFill>
                  <a:srgbClr val="13F2F2"/>
                </a:solidFill>
                <a:effectLst/>
                <a:uLnTx/>
                <a:uFillTx/>
                <a:latin typeface="Nunito"/>
                <a:sym typeface="Nunito"/>
              </a:rPr>
              <a:t> Revenue lowest in 2011 at 11M </a:t>
            </a:r>
            <a:endParaRPr lang="en-US" sz="1500" dirty="0"/>
          </a:p>
        </p:txBody>
      </p:sp>
      <p:sp>
        <p:nvSpPr>
          <p:cNvPr id="33" name="TextBox 32">
            <a:extLst>
              <a:ext uri="{FF2B5EF4-FFF2-40B4-BE49-F238E27FC236}">
                <a16:creationId xmlns:a16="http://schemas.microsoft.com/office/drawing/2014/main" id="{32567E4B-B859-D675-B91D-EB2514F9DA47}"/>
              </a:ext>
            </a:extLst>
          </p:cNvPr>
          <p:cNvSpPr txBox="1"/>
          <p:nvPr/>
        </p:nvSpPr>
        <p:spPr>
          <a:xfrm>
            <a:off x="3698748" y="5226373"/>
            <a:ext cx="6099048" cy="333425"/>
          </a:xfrm>
          <a:prstGeom prst="rect">
            <a:avLst/>
          </a:prstGeom>
          <a:noFill/>
        </p:spPr>
        <p:txBody>
          <a:bodyPr wrap="square">
            <a:spAutoFit/>
          </a:bodyPr>
          <a:lstStyle/>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US" sz="1408" b="0" i="0" u="none" strike="noStrike" kern="0" cap="none" spc="0" normalizeH="0" baseline="0" noProof="0" dirty="0">
                <a:ln>
                  <a:noFill/>
                </a:ln>
                <a:solidFill>
                  <a:srgbClr val="13F2F2"/>
                </a:solidFill>
                <a:effectLst/>
                <a:uLnTx/>
                <a:uFillTx/>
                <a:latin typeface="Nunito"/>
                <a:sym typeface="Nunito"/>
              </a:rPr>
              <a:t>indicating seasonality in sales.</a:t>
            </a:r>
          </a:p>
        </p:txBody>
      </p:sp>
      <p:sp>
        <p:nvSpPr>
          <p:cNvPr id="35" name="TextBox 34">
            <a:extLst>
              <a:ext uri="{FF2B5EF4-FFF2-40B4-BE49-F238E27FC236}">
                <a16:creationId xmlns:a16="http://schemas.microsoft.com/office/drawing/2014/main" id="{A7AE8BA3-BD20-3106-BD3C-4AD8A489D102}"/>
              </a:ext>
            </a:extLst>
          </p:cNvPr>
          <p:cNvSpPr txBox="1"/>
          <p:nvPr/>
        </p:nvSpPr>
        <p:spPr>
          <a:xfrm>
            <a:off x="4115096" y="3529149"/>
            <a:ext cx="2802636" cy="525657"/>
          </a:xfrm>
          <a:prstGeom prst="rect">
            <a:avLst/>
          </a:prstGeom>
          <a:noFill/>
        </p:spPr>
        <p:txBody>
          <a:bodyPr wrap="square">
            <a:spAutoFit/>
          </a:bodyPr>
          <a:lstStyle/>
          <a:p>
            <a:r>
              <a:rPr kumimoji="0" lang="en" sz="1408" b="0" i="0" u="none" strike="noStrike" kern="0" cap="none" spc="0" normalizeH="0" baseline="0" noProof="0" dirty="0">
                <a:ln>
                  <a:noFill/>
                </a:ln>
                <a:solidFill>
                  <a:srgbClr val="13F2F2"/>
                </a:solidFill>
                <a:effectLst/>
                <a:uLnTx/>
                <a:uFillTx/>
                <a:latin typeface="Nunito"/>
                <a:sym typeface="Nunito"/>
              </a:rPr>
              <a:t>fluctuations observed in subsequent years.</a:t>
            </a:r>
            <a:endParaRPr lang="en-US" dirty="0"/>
          </a:p>
        </p:txBody>
      </p:sp>
      <p:sp>
        <p:nvSpPr>
          <p:cNvPr id="38" name="TextBox 37">
            <a:extLst>
              <a:ext uri="{FF2B5EF4-FFF2-40B4-BE49-F238E27FC236}">
                <a16:creationId xmlns:a16="http://schemas.microsoft.com/office/drawing/2014/main" id="{B216CFBD-4148-FA92-0929-4D726CE73799}"/>
              </a:ext>
            </a:extLst>
          </p:cNvPr>
          <p:cNvSpPr txBox="1"/>
          <p:nvPr/>
        </p:nvSpPr>
        <p:spPr>
          <a:xfrm>
            <a:off x="2639568" y="167490"/>
            <a:ext cx="6099048" cy="430887"/>
          </a:xfrm>
          <a:prstGeom prst="rect">
            <a:avLst/>
          </a:prstGeom>
          <a:noFill/>
        </p:spPr>
        <p:txBody>
          <a:bodyPr wrap="square">
            <a:spAutoFit/>
          </a:bodyPr>
          <a:lstStyle/>
          <a:p>
            <a:r>
              <a:rPr kumimoji="0" lang="en" sz="1800" b="0" i="0" u="none" strike="noStrike" kern="0" cap="none" spc="0" normalizeH="0" baseline="0" noProof="0" dirty="0">
                <a:ln>
                  <a:noFill/>
                </a:ln>
                <a:solidFill>
                  <a:srgbClr val="13F2F2"/>
                </a:solidFill>
                <a:effectLst/>
                <a:uLnTx/>
                <a:uFillTx/>
                <a:latin typeface="Nunito"/>
                <a:sym typeface="Nunito"/>
              </a:rPr>
              <a:t> </a:t>
            </a:r>
            <a:r>
              <a:rPr kumimoji="0" lang="en" sz="2200" b="0" i="0" u="none" strike="noStrike" kern="0" cap="none" spc="0" normalizeH="0" baseline="0" noProof="0" dirty="0">
                <a:ln>
                  <a:noFill/>
                </a:ln>
                <a:solidFill>
                  <a:schemeClr val="accent3">
                    <a:lumMod val="60000"/>
                    <a:lumOff val="40000"/>
                  </a:schemeClr>
                </a:solidFill>
                <a:effectLst/>
                <a:uLnTx/>
                <a:uFillTx/>
                <a:latin typeface="Nunito"/>
                <a:sym typeface="Nunito"/>
              </a:rPr>
              <a:t>Sales Overview</a:t>
            </a:r>
            <a:endParaRPr lang="en-US" sz="2200" dirty="0">
              <a:solidFill>
                <a:schemeClr val="accent3">
                  <a:lumMod val="60000"/>
                  <a:lumOff val="40000"/>
                </a:schemeClr>
              </a:solidFill>
            </a:endParaRPr>
          </a:p>
        </p:txBody>
      </p:sp>
      <p:sp>
        <p:nvSpPr>
          <p:cNvPr id="40" name="TextBox 39">
            <a:extLst>
              <a:ext uri="{FF2B5EF4-FFF2-40B4-BE49-F238E27FC236}">
                <a16:creationId xmlns:a16="http://schemas.microsoft.com/office/drawing/2014/main" id="{0C375187-D024-A6CD-A66A-10151DBA83A2}"/>
              </a:ext>
            </a:extLst>
          </p:cNvPr>
          <p:cNvSpPr txBox="1"/>
          <p:nvPr/>
        </p:nvSpPr>
        <p:spPr>
          <a:xfrm>
            <a:off x="4115096" y="4587094"/>
            <a:ext cx="6099048" cy="323165"/>
          </a:xfrm>
          <a:prstGeom prst="rect">
            <a:avLst/>
          </a:prstGeom>
          <a:noFill/>
        </p:spPr>
        <p:txBody>
          <a:bodyPr wrap="square">
            <a:spAutoFit/>
          </a:bodyPr>
          <a:lstStyle/>
          <a:p>
            <a:r>
              <a:rPr kumimoji="0" lang="en" sz="1500" b="0" i="0" u="none" strike="noStrike" kern="0" cap="none" spc="0" normalizeH="0" baseline="0" noProof="0" dirty="0">
                <a:ln>
                  <a:noFill/>
                </a:ln>
                <a:solidFill>
                  <a:srgbClr val="13F2F2"/>
                </a:solidFill>
                <a:effectLst/>
                <a:uLnTx/>
                <a:uFillTx/>
                <a:latin typeface="Nunito"/>
                <a:sym typeface="Nunito"/>
              </a:rPr>
              <a:t>February </a:t>
            </a:r>
            <a:r>
              <a:rPr kumimoji="0" lang="en" sz="1500" b="0" i="0" u="none" strike="noStrike" kern="0" cap="none" spc="0" normalizeH="0" baseline="0" noProof="0" dirty="0">
                <a:ln>
                  <a:noFill/>
                </a:ln>
                <a:solidFill>
                  <a:srgbClr val="13F2F2"/>
                </a:solidFill>
                <a:effectLst/>
                <a:uLnTx/>
                <a:uFillTx/>
                <a:latin typeface="Nunito"/>
                <a:ea typeface="+mn-ea"/>
                <a:cs typeface="+mn-cs"/>
                <a:sym typeface="Nunito"/>
              </a:rPr>
              <a:t>and November</a:t>
            </a:r>
            <a:endParaRPr lang="en-US" dirty="0"/>
          </a:p>
        </p:txBody>
      </p:sp>
    </p:spTree>
    <p:extLst>
      <p:ext uri="{BB962C8B-B14F-4D97-AF65-F5344CB8AC3E}">
        <p14:creationId xmlns:p14="http://schemas.microsoft.com/office/powerpoint/2010/main" val="3012577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10" descr="A graph of growth in different colors&#10;&#10;Description automatically generated with medium confidence">
            <a:extLst>
              <a:ext uri="{FF2B5EF4-FFF2-40B4-BE49-F238E27FC236}">
                <a16:creationId xmlns:a16="http://schemas.microsoft.com/office/drawing/2014/main" id="{65F1289C-0AA4-0A53-1581-ADF49842A320}"/>
              </a:ext>
            </a:extLst>
          </p:cNvPr>
          <p:cNvPicPr>
            <a:picLocks noChangeAspect="1"/>
          </p:cNvPicPr>
          <p:nvPr/>
        </p:nvPicPr>
        <p:blipFill>
          <a:blip r:embed="rId3">
            <a:extLst>
              <a:ext uri="{28A0092B-C50C-407E-A947-70E740481C1C}">
                <a14:useLocalDpi xmlns:a14="http://schemas.microsoft.com/office/drawing/2010/main" val="0"/>
              </a:ext>
            </a:extLst>
          </a:blip>
          <a:srcRect t="1103" r="-3" b="-3"/>
          <a:stretch/>
        </p:blipFill>
        <p:spPr>
          <a:xfrm>
            <a:off x="189396" y="3205018"/>
            <a:ext cx="6811768" cy="3450894"/>
          </a:xfrm>
          <a:prstGeom prst="rect">
            <a:avLst/>
          </a:prstGeom>
        </p:spPr>
      </p:pic>
      <p:pic>
        <p:nvPicPr>
          <p:cNvPr id="5" name="Content Placeholder 4" descr="A screenshot of a computer screen&#10;&#10;Description automatically generated">
            <a:extLst>
              <a:ext uri="{FF2B5EF4-FFF2-40B4-BE49-F238E27FC236}">
                <a16:creationId xmlns:a16="http://schemas.microsoft.com/office/drawing/2014/main" id="{E60655F4-CC57-2118-46A3-525C837CDD46}"/>
              </a:ext>
            </a:extLst>
          </p:cNvPr>
          <p:cNvPicPr>
            <a:picLocks noChangeAspect="1"/>
          </p:cNvPicPr>
          <p:nvPr/>
        </p:nvPicPr>
        <p:blipFill>
          <a:blip r:embed="rId4">
            <a:extLst>
              <a:ext uri="{28A0092B-C50C-407E-A947-70E740481C1C}">
                <a14:useLocalDpi xmlns:a14="http://schemas.microsoft.com/office/drawing/2010/main" val="0"/>
              </a:ext>
            </a:extLst>
          </a:blip>
          <a:srcRect t="16672" r="2" b="2"/>
          <a:stretch/>
        </p:blipFill>
        <p:spPr>
          <a:xfrm>
            <a:off x="9254754" y="644189"/>
            <a:ext cx="2937246" cy="2477700"/>
          </a:xfrm>
          <a:prstGeom prst="rect">
            <a:avLst/>
          </a:prstGeom>
        </p:spPr>
      </p:pic>
      <p:sp>
        <p:nvSpPr>
          <p:cNvPr id="4" name="TextBox 3">
            <a:extLst>
              <a:ext uri="{FF2B5EF4-FFF2-40B4-BE49-F238E27FC236}">
                <a16:creationId xmlns:a16="http://schemas.microsoft.com/office/drawing/2014/main" id="{7C5F71D4-E0C1-077A-51D7-46037C9556E5}"/>
              </a:ext>
            </a:extLst>
          </p:cNvPr>
          <p:cNvSpPr txBox="1"/>
          <p:nvPr/>
        </p:nvSpPr>
        <p:spPr>
          <a:xfrm>
            <a:off x="189395" y="1805145"/>
            <a:ext cx="4787593" cy="369332"/>
          </a:xfrm>
          <a:prstGeom prst="rect">
            <a:avLst/>
          </a:prstGeom>
          <a:noFill/>
        </p:spPr>
        <p:txBody>
          <a:bodyPr wrap="none" rtlCol="0">
            <a:spAutoFit/>
          </a:bodyPr>
          <a:lstStyle/>
          <a:p>
            <a:r>
              <a:rPr lang="en-GB" dirty="0">
                <a:solidFill>
                  <a:schemeClr val="accent3">
                    <a:lumMod val="40000"/>
                    <a:lumOff val="60000"/>
                  </a:schemeClr>
                </a:solidFill>
              </a:rPr>
              <a:t>Revenue in the 2</a:t>
            </a:r>
            <a:r>
              <a:rPr lang="en-GB" baseline="30000" dirty="0">
                <a:solidFill>
                  <a:schemeClr val="accent3">
                    <a:lumMod val="40000"/>
                    <a:lumOff val="60000"/>
                  </a:schemeClr>
                </a:solidFill>
              </a:rPr>
              <a:t>nd</a:t>
            </a:r>
            <a:r>
              <a:rPr lang="en-GB" dirty="0">
                <a:solidFill>
                  <a:schemeClr val="accent3">
                    <a:lumMod val="40000"/>
                    <a:lumOff val="60000"/>
                  </a:schemeClr>
                </a:solidFill>
              </a:rPr>
              <a:t>  month 2012 and 2017 ,7M </a:t>
            </a:r>
            <a:endParaRPr lang="en-US" dirty="0">
              <a:solidFill>
                <a:schemeClr val="accent3">
                  <a:lumMod val="40000"/>
                  <a:lumOff val="60000"/>
                </a:schemeClr>
              </a:solidFill>
            </a:endParaRPr>
          </a:p>
        </p:txBody>
      </p:sp>
      <p:sp>
        <p:nvSpPr>
          <p:cNvPr id="7" name="TextBox 6">
            <a:extLst>
              <a:ext uri="{FF2B5EF4-FFF2-40B4-BE49-F238E27FC236}">
                <a16:creationId xmlns:a16="http://schemas.microsoft.com/office/drawing/2014/main" id="{98BB9B2D-488E-0E62-E322-66FF06A7A8DA}"/>
              </a:ext>
            </a:extLst>
          </p:cNvPr>
          <p:cNvSpPr txBox="1"/>
          <p:nvPr/>
        </p:nvSpPr>
        <p:spPr>
          <a:xfrm>
            <a:off x="189395" y="2174477"/>
            <a:ext cx="6096000" cy="369332"/>
          </a:xfrm>
          <a:prstGeom prst="rect">
            <a:avLst/>
          </a:prstGeom>
          <a:noFill/>
        </p:spPr>
        <p:txBody>
          <a:bodyPr wrap="square">
            <a:spAutoFit/>
          </a:bodyPr>
          <a:lstStyle/>
          <a:p>
            <a:r>
              <a:rPr lang="en-GB" dirty="0">
                <a:solidFill>
                  <a:schemeClr val="accent3">
                    <a:lumMod val="40000"/>
                    <a:lumOff val="60000"/>
                  </a:schemeClr>
                </a:solidFill>
              </a:rPr>
              <a:t>Revenue in the 11</a:t>
            </a:r>
            <a:r>
              <a:rPr lang="en-GB" baseline="30000" dirty="0">
                <a:solidFill>
                  <a:schemeClr val="accent3">
                    <a:lumMod val="40000"/>
                    <a:lumOff val="60000"/>
                  </a:schemeClr>
                </a:solidFill>
              </a:rPr>
              <a:t>th</a:t>
            </a:r>
            <a:r>
              <a:rPr lang="en-GB" dirty="0">
                <a:solidFill>
                  <a:schemeClr val="accent3">
                    <a:lumMod val="40000"/>
                    <a:lumOff val="60000"/>
                  </a:schemeClr>
                </a:solidFill>
              </a:rPr>
              <a:t>  month 2014 and 2016 , 5M, 6M </a:t>
            </a:r>
            <a:endParaRPr lang="en-US" dirty="0">
              <a:solidFill>
                <a:schemeClr val="accent3">
                  <a:lumMod val="40000"/>
                  <a:lumOff val="60000"/>
                </a:schemeClr>
              </a:solidFill>
            </a:endParaRPr>
          </a:p>
        </p:txBody>
      </p:sp>
      <p:sp>
        <p:nvSpPr>
          <p:cNvPr id="9" name="TextBox 8">
            <a:extLst>
              <a:ext uri="{FF2B5EF4-FFF2-40B4-BE49-F238E27FC236}">
                <a16:creationId xmlns:a16="http://schemas.microsoft.com/office/drawing/2014/main" id="{5CD35514-BE69-F03A-ADA5-0186DCB09CA5}"/>
              </a:ext>
            </a:extLst>
          </p:cNvPr>
          <p:cNvSpPr txBox="1"/>
          <p:nvPr/>
        </p:nvSpPr>
        <p:spPr>
          <a:xfrm>
            <a:off x="189395" y="2543809"/>
            <a:ext cx="6096000" cy="369332"/>
          </a:xfrm>
          <a:prstGeom prst="rect">
            <a:avLst/>
          </a:prstGeom>
          <a:noFill/>
        </p:spPr>
        <p:txBody>
          <a:bodyPr wrap="square">
            <a:spAutoFit/>
          </a:bodyPr>
          <a:lstStyle/>
          <a:p>
            <a:r>
              <a:rPr lang="en-GB" dirty="0">
                <a:solidFill>
                  <a:schemeClr val="accent3">
                    <a:lumMod val="40000"/>
                    <a:lumOff val="60000"/>
                  </a:schemeClr>
                </a:solidFill>
              </a:rPr>
              <a:t>Revenue in the 7</a:t>
            </a:r>
            <a:r>
              <a:rPr lang="en-GB" baseline="30000" dirty="0">
                <a:solidFill>
                  <a:schemeClr val="accent3">
                    <a:lumMod val="40000"/>
                    <a:lumOff val="60000"/>
                  </a:schemeClr>
                </a:solidFill>
              </a:rPr>
              <a:t>th</a:t>
            </a:r>
            <a:r>
              <a:rPr lang="en-GB" dirty="0">
                <a:solidFill>
                  <a:schemeClr val="accent3">
                    <a:lumMod val="40000"/>
                    <a:lumOff val="60000"/>
                  </a:schemeClr>
                </a:solidFill>
              </a:rPr>
              <a:t> month 2013 , 9M  </a:t>
            </a:r>
            <a:endParaRPr lang="en-US" dirty="0"/>
          </a:p>
        </p:txBody>
      </p:sp>
      <p:sp>
        <p:nvSpPr>
          <p:cNvPr id="13" name="TextBox 12">
            <a:extLst>
              <a:ext uri="{FF2B5EF4-FFF2-40B4-BE49-F238E27FC236}">
                <a16:creationId xmlns:a16="http://schemas.microsoft.com/office/drawing/2014/main" id="{6949F52D-EB37-0A21-BC41-5E5AE6031708}"/>
              </a:ext>
            </a:extLst>
          </p:cNvPr>
          <p:cNvSpPr txBox="1"/>
          <p:nvPr/>
        </p:nvSpPr>
        <p:spPr>
          <a:xfrm>
            <a:off x="424357" y="116438"/>
            <a:ext cx="6096000" cy="369332"/>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GB" b="1" dirty="0">
                <a:solidFill>
                  <a:schemeClr val="accent3">
                    <a:lumMod val="75000"/>
                  </a:schemeClr>
                </a:solidFill>
              </a:rPr>
              <a:t>Total Profit and Units Sold by Year</a:t>
            </a:r>
            <a:endParaRPr lang="en-US" b="1" dirty="0">
              <a:solidFill>
                <a:schemeClr val="accent3">
                  <a:lumMod val="75000"/>
                </a:schemeClr>
              </a:solidFill>
            </a:endParaRPr>
          </a:p>
        </p:txBody>
      </p:sp>
      <p:sp>
        <p:nvSpPr>
          <p:cNvPr id="14" name="TextBox 13">
            <a:extLst>
              <a:ext uri="{FF2B5EF4-FFF2-40B4-BE49-F238E27FC236}">
                <a16:creationId xmlns:a16="http://schemas.microsoft.com/office/drawing/2014/main" id="{8DEC0D2D-F67A-5A85-85E8-D03661748265}"/>
              </a:ext>
            </a:extLst>
          </p:cNvPr>
          <p:cNvSpPr txBox="1"/>
          <p:nvPr/>
        </p:nvSpPr>
        <p:spPr>
          <a:xfrm>
            <a:off x="503543" y="711507"/>
            <a:ext cx="4201920" cy="369332"/>
          </a:xfrm>
          <a:prstGeom prst="rect">
            <a:avLst/>
          </a:prstGeom>
          <a:noFill/>
        </p:spPr>
        <p:txBody>
          <a:bodyPr wrap="none" rtlCol="0">
            <a:spAutoFit/>
          </a:bodyPr>
          <a:lstStyle/>
          <a:p>
            <a:r>
              <a:rPr lang="en-GB" dirty="0">
                <a:solidFill>
                  <a:schemeClr val="accent3">
                    <a:lumMod val="40000"/>
                    <a:lumOff val="60000"/>
                  </a:schemeClr>
                </a:solidFill>
              </a:rPr>
              <a:t>By taking ,Total profit, Unit Sold And Year </a:t>
            </a:r>
            <a:endParaRPr lang="en-US" dirty="0">
              <a:solidFill>
                <a:schemeClr val="accent3">
                  <a:lumMod val="40000"/>
                  <a:lumOff val="60000"/>
                </a:schemeClr>
              </a:solidFill>
            </a:endParaRPr>
          </a:p>
        </p:txBody>
      </p:sp>
      <p:sp>
        <p:nvSpPr>
          <p:cNvPr id="15" name="TextBox 14">
            <a:extLst>
              <a:ext uri="{FF2B5EF4-FFF2-40B4-BE49-F238E27FC236}">
                <a16:creationId xmlns:a16="http://schemas.microsoft.com/office/drawing/2014/main" id="{18CEEE77-CD1A-E244-5FE5-1BA9460CEC9E}"/>
              </a:ext>
            </a:extLst>
          </p:cNvPr>
          <p:cNvSpPr txBox="1"/>
          <p:nvPr/>
        </p:nvSpPr>
        <p:spPr>
          <a:xfrm>
            <a:off x="503543" y="1118569"/>
            <a:ext cx="3959738" cy="553998"/>
          </a:xfrm>
          <a:prstGeom prst="rect">
            <a:avLst/>
          </a:prstGeom>
          <a:noFill/>
        </p:spPr>
        <p:txBody>
          <a:bodyPr wrap="none" rtlCol="0">
            <a:spAutoFit/>
          </a:bodyPr>
          <a:lstStyle/>
          <a:p>
            <a:r>
              <a:rPr lang="en-GB" sz="3000" dirty="0">
                <a:solidFill>
                  <a:schemeClr val="accent3">
                    <a:lumMod val="40000"/>
                    <a:lumOff val="60000"/>
                  </a:schemeClr>
                </a:solidFill>
              </a:rPr>
              <a:t>4.09M  </a:t>
            </a:r>
            <a:r>
              <a:rPr lang="en-GB" sz="2000" dirty="0">
                <a:solidFill>
                  <a:srgbClr val="FFC000"/>
                </a:solidFill>
              </a:rPr>
              <a:t>Goal: 49226(+8207.3%)</a:t>
            </a:r>
            <a:endParaRPr lang="en-US" sz="2000" dirty="0">
              <a:solidFill>
                <a:srgbClr val="FFC000"/>
              </a:solidFill>
            </a:endParaRPr>
          </a:p>
        </p:txBody>
      </p:sp>
      <p:cxnSp>
        <p:nvCxnSpPr>
          <p:cNvPr id="17" name="Straight Connector 16">
            <a:extLst>
              <a:ext uri="{FF2B5EF4-FFF2-40B4-BE49-F238E27FC236}">
                <a16:creationId xmlns:a16="http://schemas.microsoft.com/office/drawing/2014/main" id="{5DD791D0-C9EB-620F-27AA-6BEBC531C222}"/>
              </a:ext>
            </a:extLst>
          </p:cNvPr>
          <p:cNvCxnSpPr/>
          <p:nvPr/>
        </p:nvCxnSpPr>
        <p:spPr>
          <a:xfrm>
            <a:off x="0" y="564979"/>
            <a:ext cx="12275127" cy="0"/>
          </a:xfrm>
          <a:prstGeom prst="line">
            <a:avLst/>
          </a:prstGeom>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p14="http://schemas.microsoft.com/office/powerpoint/2010/main" val="25682926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4485B-0177-3B49-3515-C3996C9A669E}"/>
              </a:ext>
            </a:extLst>
          </p:cNvPr>
          <p:cNvSpPr>
            <a:spLocks noGrp="1"/>
          </p:cNvSpPr>
          <p:nvPr>
            <p:ph type="title"/>
          </p:nvPr>
        </p:nvSpPr>
        <p:spPr>
          <a:xfrm>
            <a:off x="3553968" y="73073"/>
            <a:ext cx="4739640" cy="649859"/>
          </a:xfrm>
        </p:spPr>
        <p:style>
          <a:lnRef idx="2">
            <a:schemeClr val="accent4"/>
          </a:lnRef>
          <a:fillRef idx="1">
            <a:schemeClr val="lt1"/>
          </a:fillRef>
          <a:effectRef idx="0">
            <a:schemeClr val="accent4"/>
          </a:effectRef>
          <a:fontRef idx="minor">
            <a:schemeClr val="dk1"/>
          </a:fontRef>
        </p:style>
        <p:txBody>
          <a:bodyPr>
            <a:normAutofit fontScale="90000"/>
          </a:bodyPr>
          <a:lstStyle/>
          <a:p>
            <a:r>
              <a:rPr lang="en-US" dirty="0"/>
              <a:t>Monthly Sales Trend</a:t>
            </a:r>
          </a:p>
        </p:txBody>
      </p:sp>
      <p:pic>
        <p:nvPicPr>
          <p:cNvPr id="5" name="Picture 4">
            <a:extLst>
              <a:ext uri="{FF2B5EF4-FFF2-40B4-BE49-F238E27FC236}">
                <a16:creationId xmlns:a16="http://schemas.microsoft.com/office/drawing/2014/main" id="{F6418F26-88A4-862C-CE51-0A1DE3B7544A}"/>
              </a:ext>
            </a:extLst>
          </p:cNvPr>
          <p:cNvPicPr>
            <a:picLocks noChangeAspect="1"/>
          </p:cNvPicPr>
          <p:nvPr/>
        </p:nvPicPr>
        <p:blipFill>
          <a:blip r:embed="rId2"/>
          <a:stretch>
            <a:fillRect/>
          </a:stretch>
        </p:blipFill>
        <p:spPr>
          <a:xfrm>
            <a:off x="1561011" y="722932"/>
            <a:ext cx="8552253" cy="6061995"/>
          </a:xfrm>
          <a:prstGeom prst="rect">
            <a:avLst/>
          </a:prstGeom>
        </p:spPr>
      </p:pic>
    </p:spTree>
    <p:extLst>
      <p:ext uri="{BB962C8B-B14F-4D97-AF65-F5344CB8AC3E}">
        <p14:creationId xmlns:p14="http://schemas.microsoft.com/office/powerpoint/2010/main" val="14497536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lowchart: Document 10">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8273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DFEF1B-DEDA-9380-30A8-66BD252933EE}"/>
              </a:ext>
            </a:extLst>
          </p:cNvPr>
          <p:cNvSpPr>
            <a:spLocks noGrp="1"/>
          </p:cNvSpPr>
          <p:nvPr>
            <p:ph type="title"/>
          </p:nvPr>
        </p:nvSpPr>
        <p:spPr>
          <a:xfrm>
            <a:off x="838200" y="171162"/>
            <a:ext cx="2840182" cy="2371148"/>
          </a:xfrm>
        </p:spPr>
        <p:style>
          <a:lnRef idx="2">
            <a:schemeClr val="accent4"/>
          </a:lnRef>
          <a:fillRef idx="1">
            <a:schemeClr val="lt1"/>
          </a:fillRef>
          <a:effectRef idx="0">
            <a:schemeClr val="accent4"/>
          </a:effectRef>
          <a:fontRef idx="minor">
            <a:schemeClr val="dk1"/>
          </a:fontRef>
        </p:style>
        <p:txBody>
          <a:bodyPr vert="horz" lIns="91440" tIns="45720" rIns="91440" bIns="45720" rtlCol="0" anchor="ctr">
            <a:normAutofit/>
          </a:bodyPr>
          <a:lstStyle/>
          <a:p>
            <a:pPr algn="ctr"/>
            <a:r>
              <a:rPr lang="en-US" sz="2500" b="1" kern="1200" dirty="0">
                <a:solidFill>
                  <a:schemeClr val="tx2">
                    <a:lumMod val="50000"/>
                    <a:lumOff val="50000"/>
                  </a:schemeClr>
                </a:solidFill>
                <a:latin typeface="+mj-lt"/>
                <a:ea typeface="+mj-ea"/>
                <a:cs typeface="+mj-cs"/>
              </a:rPr>
              <a:t>Yearly Sales Trend</a:t>
            </a:r>
          </a:p>
        </p:txBody>
      </p:sp>
      <p:pic>
        <p:nvPicPr>
          <p:cNvPr id="6" name="Picture 5">
            <a:extLst>
              <a:ext uri="{FF2B5EF4-FFF2-40B4-BE49-F238E27FC236}">
                <a16:creationId xmlns:a16="http://schemas.microsoft.com/office/drawing/2014/main" id="{A71C8346-C503-BC23-CD65-3751994CAE2D}"/>
              </a:ext>
            </a:extLst>
          </p:cNvPr>
          <p:cNvPicPr>
            <a:picLocks noChangeAspect="1"/>
          </p:cNvPicPr>
          <p:nvPr/>
        </p:nvPicPr>
        <p:blipFill>
          <a:blip r:embed="rId2"/>
          <a:stretch>
            <a:fillRect/>
          </a:stretch>
        </p:blipFill>
        <p:spPr>
          <a:xfrm>
            <a:off x="4207933" y="171163"/>
            <a:ext cx="7660606" cy="5967730"/>
          </a:xfrm>
          <a:prstGeom prst="rect">
            <a:avLst/>
          </a:prstGeom>
        </p:spPr>
      </p:pic>
    </p:spTree>
    <p:extLst>
      <p:ext uri="{BB962C8B-B14F-4D97-AF65-F5344CB8AC3E}">
        <p14:creationId xmlns:p14="http://schemas.microsoft.com/office/powerpoint/2010/main" val="1932001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Rectangle 23">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0E7611-12A6-F8B4-49F5-C1058F25820B}"/>
              </a:ext>
            </a:extLst>
          </p:cNvPr>
          <p:cNvSpPr>
            <a:spLocks noGrp="1"/>
          </p:cNvSpPr>
          <p:nvPr>
            <p:ph type="title"/>
          </p:nvPr>
        </p:nvSpPr>
        <p:spPr>
          <a:xfrm>
            <a:off x="84416" y="239004"/>
            <a:ext cx="3816557" cy="2396359"/>
          </a:xfrm>
        </p:spPr>
        <p:style>
          <a:lnRef idx="2">
            <a:schemeClr val="accent6"/>
          </a:lnRef>
          <a:fillRef idx="1">
            <a:schemeClr val="lt1"/>
          </a:fillRef>
          <a:effectRef idx="0">
            <a:schemeClr val="accent6"/>
          </a:effectRef>
          <a:fontRef idx="minor">
            <a:schemeClr val="dk1"/>
          </a:fontRef>
        </p:style>
        <p:txBody>
          <a:bodyPr anchor="b">
            <a:normAutofit/>
          </a:bodyPr>
          <a:lstStyle/>
          <a:p>
            <a:pPr algn="ctr"/>
            <a:r>
              <a:rPr lang="en-US" sz="2000" b="1" dirty="0">
                <a:solidFill>
                  <a:schemeClr val="tx2">
                    <a:lumMod val="50000"/>
                    <a:lumOff val="50000"/>
                  </a:schemeClr>
                </a:solidFill>
              </a:rPr>
              <a:t>Yearly Month wise Sales Trend </a:t>
            </a:r>
            <a:r>
              <a:rPr lang="en-US" sz="4000" dirty="0">
                <a:solidFill>
                  <a:srgbClr val="FFFFFF"/>
                </a:solidFill>
              </a:rPr>
              <a:t>Month-wise Sales Trend</a:t>
            </a:r>
          </a:p>
        </p:txBody>
      </p:sp>
      <p:cxnSp>
        <p:nvCxnSpPr>
          <p:cNvPr id="7" name="Straight Connector 6">
            <a:extLst>
              <a:ext uri="{FF2B5EF4-FFF2-40B4-BE49-F238E27FC236}">
                <a16:creationId xmlns:a16="http://schemas.microsoft.com/office/drawing/2014/main" id="{7B94757D-F65D-D428-43DF-952D2306A0FF}"/>
              </a:ext>
            </a:extLst>
          </p:cNvPr>
          <p:cNvCxnSpPr/>
          <p:nvPr/>
        </p:nvCxnSpPr>
        <p:spPr>
          <a:xfrm>
            <a:off x="4905052" y="2057364"/>
            <a:ext cx="6666833" cy="0"/>
          </a:xfrm>
          <a:prstGeom prst="line">
            <a:avLst/>
          </a:prstGeom>
        </p:spPr>
        <p:style>
          <a:lnRef idx="2">
            <a:schemeClr val="accent1"/>
          </a:lnRef>
          <a:fillRef idx="0">
            <a:schemeClr val="accent1"/>
          </a:fillRef>
          <a:effectRef idx="1">
            <a:schemeClr val="accent1"/>
          </a:effectRef>
          <a:fontRef idx="minor">
            <a:schemeClr val="tx1"/>
          </a:fontRef>
        </p:style>
      </p:cxnSp>
      <p:pic>
        <p:nvPicPr>
          <p:cNvPr id="9" name="Picture 8">
            <a:extLst>
              <a:ext uri="{FF2B5EF4-FFF2-40B4-BE49-F238E27FC236}">
                <a16:creationId xmlns:a16="http://schemas.microsoft.com/office/drawing/2014/main" id="{5A3C9088-E7BD-45DB-FDFC-DAB0D9DF8848}"/>
              </a:ext>
            </a:extLst>
          </p:cNvPr>
          <p:cNvPicPr>
            <a:picLocks noChangeAspect="1"/>
          </p:cNvPicPr>
          <p:nvPr/>
        </p:nvPicPr>
        <p:blipFill>
          <a:blip r:embed="rId2"/>
          <a:stretch>
            <a:fillRect/>
          </a:stretch>
        </p:blipFill>
        <p:spPr>
          <a:xfrm>
            <a:off x="4037824" y="712084"/>
            <a:ext cx="8069760" cy="5433823"/>
          </a:xfrm>
          <a:prstGeom prst="rect">
            <a:avLst/>
          </a:prstGeom>
        </p:spPr>
      </p:pic>
    </p:spTree>
    <p:extLst>
      <p:ext uri="{BB962C8B-B14F-4D97-AF65-F5344CB8AC3E}">
        <p14:creationId xmlns:p14="http://schemas.microsoft.com/office/powerpoint/2010/main" val="3069007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4E37431-20F0-4DD6-84A9-ED2B64494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AE98B72-66C6-4AB4-AF0D-BA830DE86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07EAFC6-733F-403D-BB4D-05A3A2874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7A36730-4CB0-4F61-AD11-A44C976583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C69C79E1-F916-4929-A4F3-DE763D4BF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7334AB-16BD-4EC7-8C6B-4B5171600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A0DCC7-4C17-AB40-2DF3-685ABF10DA23}"/>
              </a:ext>
            </a:extLst>
          </p:cNvPr>
          <p:cNvSpPr>
            <a:spLocks noGrp="1"/>
          </p:cNvSpPr>
          <p:nvPr>
            <p:ph type="title"/>
          </p:nvPr>
        </p:nvSpPr>
        <p:spPr>
          <a:xfrm>
            <a:off x="660042" y="891652"/>
            <a:ext cx="4412021" cy="3030724"/>
          </a:xfrm>
        </p:spPr>
        <p:txBody>
          <a:bodyPr vert="horz" lIns="91440" tIns="45720" rIns="91440" bIns="45720" rtlCol="0" anchor="b">
            <a:normAutofit/>
          </a:bodyPr>
          <a:lstStyle/>
          <a:p>
            <a:pPr algn="r"/>
            <a:r>
              <a:rPr lang="en-US" sz="4000" kern="1200">
                <a:solidFill>
                  <a:srgbClr val="FFFFFF"/>
                </a:solidFill>
                <a:latin typeface="+mj-lt"/>
                <a:ea typeface="+mj-ea"/>
                <a:cs typeface="+mj-cs"/>
              </a:rPr>
              <a:t>Key Metrics Identification</a:t>
            </a:r>
          </a:p>
        </p:txBody>
      </p:sp>
      <p:pic>
        <p:nvPicPr>
          <p:cNvPr id="5" name="Picture 4">
            <a:extLst>
              <a:ext uri="{FF2B5EF4-FFF2-40B4-BE49-F238E27FC236}">
                <a16:creationId xmlns:a16="http://schemas.microsoft.com/office/drawing/2014/main" id="{5126C072-D857-8D69-DC58-80D9F4D22CE4}"/>
              </a:ext>
            </a:extLst>
          </p:cNvPr>
          <p:cNvPicPr>
            <a:picLocks noChangeAspect="1"/>
          </p:cNvPicPr>
          <p:nvPr/>
        </p:nvPicPr>
        <p:blipFill>
          <a:blip r:embed="rId2"/>
          <a:stretch>
            <a:fillRect/>
          </a:stretch>
        </p:blipFill>
        <p:spPr>
          <a:xfrm>
            <a:off x="5636580" y="246278"/>
            <a:ext cx="6461571" cy="6275820"/>
          </a:xfrm>
          <a:prstGeom prst="rect">
            <a:avLst/>
          </a:prstGeom>
        </p:spPr>
      </p:pic>
    </p:spTree>
    <p:extLst>
      <p:ext uri="{BB962C8B-B14F-4D97-AF65-F5344CB8AC3E}">
        <p14:creationId xmlns:p14="http://schemas.microsoft.com/office/powerpoint/2010/main" val="30815586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463B99A-73EE-4FBB-B7C4-F9F9BCC25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A5D2A5D1-BA0D-47D3-B051-DA7743C46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219825"/>
          </a:xfrm>
          <a:custGeom>
            <a:avLst/>
            <a:gdLst>
              <a:gd name="connsiteX0" fmla="*/ 6789701 w 12192000"/>
              <a:gd name="connsiteY0" fmla="*/ 6151588 h 6219825"/>
              <a:gd name="connsiteX1" fmla="*/ 6788702 w 12192000"/>
              <a:gd name="connsiteY1" fmla="*/ 6151666 h 6219825"/>
              <a:gd name="connsiteX2" fmla="*/ 6788476 w 12192000"/>
              <a:gd name="connsiteY2" fmla="*/ 6152200 h 6219825"/>
              <a:gd name="connsiteX3" fmla="*/ 9834 w 12192000"/>
              <a:gd name="connsiteY3" fmla="*/ 0 h 6219825"/>
              <a:gd name="connsiteX4" fmla="*/ 12357 w 12192000"/>
              <a:gd name="connsiteY4" fmla="*/ 1 h 6219825"/>
              <a:gd name="connsiteX5" fmla="*/ 12192000 w 12192000"/>
              <a:gd name="connsiteY5" fmla="*/ 1 h 6219825"/>
              <a:gd name="connsiteX6" fmla="*/ 12192000 w 12192000"/>
              <a:gd name="connsiteY6" fmla="*/ 5105401 h 6219825"/>
              <a:gd name="connsiteX7" fmla="*/ 12191716 w 12192000"/>
              <a:gd name="connsiteY7" fmla="*/ 5105401 h 6219825"/>
              <a:gd name="connsiteX8" fmla="*/ 12192000 w 12192000"/>
              <a:gd name="connsiteY8" fmla="*/ 5256977 h 6219825"/>
              <a:gd name="connsiteX9" fmla="*/ 12061096 w 12192000"/>
              <a:gd name="connsiteY9" fmla="*/ 5296034 h 6219825"/>
              <a:gd name="connsiteX10" fmla="*/ 11676800 w 12192000"/>
              <a:gd name="connsiteY10" fmla="*/ 5399652 h 6219825"/>
              <a:gd name="connsiteX11" fmla="*/ 10425355 w 12192000"/>
              <a:gd name="connsiteY11" fmla="*/ 5683310 h 6219825"/>
              <a:gd name="connsiteX12" fmla="*/ 9424022 w 12192000"/>
              <a:gd name="connsiteY12" fmla="*/ 5858546 h 6219825"/>
              <a:gd name="connsiteX13" fmla="*/ 8458419 w 12192000"/>
              <a:gd name="connsiteY13" fmla="*/ 5992303 h 6219825"/>
              <a:gd name="connsiteX14" fmla="*/ 7715970 w 12192000"/>
              <a:gd name="connsiteY14" fmla="*/ 6072283 h 6219825"/>
              <a:gd name="connsiteX15" fmla="*/ 6951716 w 12192000"/>
              <a:gd name="connsiteY15" fmla="*/ 6138091 h 6219825"/>
              <a:gd name="connsiteX16" fmla="*/ 6936303 w 12192000"/>
              <a:gd name="connsiteY16" fmla="*/ 6140163 h 6219825"/>
              <a:gd name="connsiteX17" fmla="*/ 6790448 w 12192000"/>
              <a:gd name="connsiteY17" fmla="*/ 6151529 h 6219825"/>
              <a:gd name="connsiteX18" fmla="*/ 6799941 w 12192000"/>
              <a:gd name="connsiteY18" fmla="*/ 6153349 h 6219825"/>
              <a:gd name="connsiteX19" fmla="*/ 6835432 w 12192000"/>
              <a:gd name="connsiteY19" fmla="*/ 6151642 h 6219825"/>
              <a:gd name="connsiteX20" fmla="*/ 6884003 w 12192000"/>
              <a:gd name="connsiteY20" fmla="*/ 6148662 h 6219825"/>
              <a:gd name="connsiteX21" fmla="*/ 7578771 w 12192000"/>
              <a:gd name="connsiteY21" fmla="*/ 6116122 h 6219825"/>
              <a:gd name="connsiteX22" fmla="*/ 8623845 w 12192000"/>
              <a:gd name="connsiteY22" fmla="*/ 6029188 h 6219825"/>
              <a:gd name="connsiteX23" fmla="*/ 9479970 w 12192000"/>
              <a:gd name="connsiteY23" fmla="*/ 5925239 h 6219825"/>
              <a:gd name="connsiteX24" fmla="*/ 10629308 w 12192000"/>
              <a:gd name="connsiteY24" fmla="*/ 5731000 h 6219825"/>
              <a:gd name="connsiteX25" fmla="*/ 11998498 w 12192000"/>
              <a:gd name="connsiteY25" fmla="*/ 5404869 h 6219825"/>
              <a:gd name="connsiteX26" fmla="*/ 12192000 w 12192000"/>
              <a:gd name="connsiteY26" fmla="*/ 5347846 h 6219825"/>
              <a:gd name="connsiteX27" fmla="*/ 12192000 w 12192000"/>
              <a:gd name="connsiteY27" fmla="*/ 5402606 h 6219825"/>
              <a:gd name="connsiteX28" fmla="*/ 11829257 w 12192000"/>
              <a:gd name="connsiteY28" fmla="*/ 5507950 h 6219825"/>
              <a:gd name="connsiteX29" fmla="*/ 10939183 w 12192000"/>
              <a:gd name="connsiteY29" fmla="*/ 5722555 h 6219825"/>
              <a:gd name="connsiteX30" fmla="*/ 9985530 w 12192000"/>
              <a:gd name="connsiteY30" fmla="*/ 5902635 h 6219825"/>
              <a:gd name="connsiteX31" fmla="*/ 9186882 w 12192000"/>
              <a:gd name="connsiteY31" fmla="*/ 6018631 h 6219825"/>
              <a:gd name="connsiteX32" fmla="*/ 8578198 w 12192000"/>
              <a:gd name="connsiteY32" fmla="*/ 6088179 h 6219825"/>
              <a:gd name="connsiteX33" fmla="*/ 7864358 w 12192000"/>
              <a:gd name="connsiteY33" fmla="*/ 6149656 h 6219825"/>
              <a:gd name="connsiteX34" fmla="*/ 6935502 w 12192000"/>
              <a:gd name="connsiteY34" fmla="*/ 6201071 h 6219825"/>
              <a:gd name="connsiteX35" fmla="*/ 6477750 w 12192000"/>
              <a:gd name="connsiteY35" fmla="*/ 6214980 h 6219825"/>
              <a:gd name="connsiteX36" fmla="*/ 6362294 w 12192000"/>
              <a:gd name="connsiteY36" fmla="*/ 6219825 h 6219825"/>
              <a:gd name="connsiteX37" fmla="*/ 6057129 w 12192000"/>
              <a:gd name="connsiteY37" fmla="*/ 6219825 h 6219825"/>
              <a:gd name="connsiteX38" fmla="*/ 5977784 w 12192000"/>
              <a:gd name="connsiteY38" fmla="*/ 6215229 h 6219825"/>
              <a:gd name="connsiteX39" fmla="*/ 5265087 w 12192000"/>
              <a:gd name="connsiteY39" fmla="*/ 6178965 h 6219825"/>
              <a:gd name="connsiteX40" fmla="*/ 4346277 w 12192000"/>
              <a:gd name="connsiteY40" fmla="*/ 6116869 h 6219825"/>
              <a:gd name="connsiteX41" fmla="*/ 3373045 w 12192000"/>
              <a:gd name="connsiteY41" fmla="*/ 6018259 h 6219825"/>
              <a:gd name="connsiteX42" fmla="*/ 2362173 w 12192000"/>
              <a:gd name="connsiteY42" fmla="*/ 5899282 h 6219825"/>
              <a:gd name="connsiteX43" fmla="*/ 1233178 w 12192000"/>
              <a:gd name="connsiteY43" fmla="*/ 5726033 h 6219825"/>
              <a:gd name="connsiteX44" fmla="*/ 68500 w 12192000"/>
              <a:gd name="connsiteY44" fmla="*/ 5486226 h 6219825"/>
              <a:gd name="connsiteX45" fmla="*/ 0 w 12192000"/>
              <a:gd name="connsiteY45" fmla="*/ 5468863 h 6219825"/>
              <a:gd name="connsiteX46" fmla="*/ 0 w 12192000"/>
              <a:gd name="connsiteY46" fmla="*/ 5412351 h 6219825"/>
              <a:gd name="connsiteX47" fmla="*/ 72441 w 12192000"/>
              <a:gd name="connsiteY47" fmla="*/ 5431135 h 6219825"/>
              <a:gd name="connsiteX48" fmla="*/ 600716 w 12192000"/>
              <a:gd name="connsiteY48" fmla="*/ 5549555 h 6219825"/>
              <a:gd name="connsiteX49" fmla="*/ 1769512 w 12192000"/>
              <a:gd name="connsiteY49" fmla="*/ 5759811 h 6219825"/>
              <a:gd name="connsiteX50" fmla="*/ 2613554 w 12192000"/>
              <a:gd name="connsiteY50" fmla="*/ 5876802 h 6219825"/>
              <a:gd name="connsiteX51" fmla="*/ 2581134 w 12192000"/>
              <a:gd name="connsiteY51" fmla="*/ 5866867 h 6219825"/>
              <a:gd name="connsiteX52" fmla="*/ 1112635 w 12192000"/>
              <a:gd name="connsiteY52" fmla="*/ 5534031 h 6219825"/>
              <a:gd name="connsiteX53" fmla="*/ 420412 w 12192000"/>
              <a:gd name="connsiteY53" fmla="*/ 5334514 h 6219825"/>
              <a:gd name="connsiteX54" fmla="*/ 0 w 12192000"/>
              <a:gd name="connsiteY54" fmla="*/ 5195539 h 6219825"/>
              <a:gd name="connsiteX55" fmla="*/ 60 w 12192000"/>
              <a:gd name="connsiteY55" fmla="*/ 5105401 h 6219825"/>
              <a:gd name="connsiteX56" fmla="*/ 0 w 12192000"/>
              <a:gd name="connsiteY56" fmla="*/ 5105401 h 6219825"/>
              <a:gd name="connsiteX57" fmla="*/ 0 w 12192000"/>
              <a:gd name="connsiteY57" fmla="*/ 1 h 6219825"/>
              <a:gd name="connsiteX58" fmla="*/ 9834 w 12192000"/>
              <a:gd name="connsiteY58" fmla="*/ 1 h 621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192000" h="6219825">
                <a:moveTo>
                  <a:pt x="6789701" y="6151588"/>
                </a:moveTo>
                <a:lnTo>
                  <a:pt x="6788702" y="6151666"/>
                </a:lnTo>
                <a:cubicBezTo>
                  <a:pt x="6788627" y="6151844"/>
                  <a:pt x="6788551" y="6152022"/>
                  <a:pt x="6788476" y="6152200"/>
                </a:cubicBezTo>
                <a:close/>
                <a:moveTo>
                  <a:pt x="9834" y="0"/>
                </a:moveTo>
                <a:lnTo>
                  <a:pt x="12357" y="1"/>
                </a:lnTo>
                <a:lnTo>
                  <a:pt x="12192000" y="1"/>
                </a:lnTo>
                <a:lnTo>
                  <a:pt x="12192000" y="5105401"/>
                </a:lnTo>
                <a:lnTo>
                  <a:pt x="12191716" y="5105401"/>
                </a:lnTo>
                <a:lnTo>
                  <a:pt x="12192000" y="5256977"/>
                </a:lnTo>
                <a:lnTo>
                  <a:pt x="12061096" y="5296034"/>
                </a:lnTo>
                <a:cubicBezTo>
                  <a:pt x="11933500" y="5332263"/>
                  <a:pt x="11805390" y="5366806"/>
                  <a:pt x="11676800" y="5399652"/>
                </a:cubicBezTo>
                <a:cubicBezTo>
                  <a:pt x="11262789" y="5507204"/>
                  <a:pt x="10845343" y="5600846"/>
                  <a:pt x="10425355" y="5683310"/>
                </a:cubicBezTo>
                <a:cubicBezTo>
                  <a:pt x="10092810" y="5748549"/>
                  <a:pt x="9759033" y="5806970"/>
                  <a:pt x="9424022" y="5858546"/>
                </a:cubicBezTo>
                <a:cubicBezTo>
                  <a:pt x="9102997" y="5908224"/>
                  <a:pt x="8781133" y="5952809"/>
                  <a:pt x="8458419" y="5992303"/>
                </a:cubicBezTo>
                <a:cubicBezTo>
                  <a:pt x="8211360" y="6022481"/>
                  <a:pt x="7963792" y="6048065"/>
                  <a:pt x="7715970" y="6072283"/>
                </a:cubicBezTo>
                <a:lnTo>
                  <a:pt x="6951716" y="6138091"/>
                </a:lnTo>
                <a:lnTo>
                  <a:pt x="6936303" y="6140163"/>
                </a:lnTo>
                <a:lnTo>
                  <a:pt x="6790448" y="6151529"/>
                </a:lnTo>
                <a:lnTo>
                  <a:pt x="6799941" y="6153349"/>
                </a:lnTo>
                <a:cubicBezTo>
                  <a:pt x="6811623" y="6153816"/>
                  <a:pt x="6823734" y="6151642"/>
                  <a:pt x="6835432" y="6151642"/>
                </a:cubicBezTo>
                <a:cubicBezTo>
                  <a:pt x="6851580" y="6151642"/>
                  <a:pt x="6867729" y="6149034"/>
                  <a:pt x="6884003" y="6148662"/>
                </a:cubicBezTo>
                <a:cubicBezTo>
                  <a:pt x="7115805" y="6143198"/>
                  <a:pt x="7347351" y="6131026"/>
                  <a:pt x="7578771" y="6116122"/>
                </a:cubicBezTo>
                <a:cubicBezTo>
                  <a:pt x="7927552" y="6093644"/>
                  <a:pt x="8276080" y="6065453"/>
                  <a:pt x="8623845" y="6029188"/>
                </a:cubicBezTo>
                <a:cubicBezTo>
                  <a:pt x="8909939" y="5999878"/>
                  <a:pt x="9195310" y="5965228"/>
                  <a:pt x="9479970" y="5925239"/>
                </a:cubicBezTo>
                <a:cubicBezTo>
                  <a:pt x="9864901" y="5870842"/>
                  <a:pt x="10248014" y="5806101"/>
                  <a:pt x="10629308" y="5731000"/>
                </a:cubicBezTo>
                <a:cubicBezTo>
                  <a:pt x="11090114" y="5639842"/>
                  <a:pt x="11546975" y="5532291"/>
                  <a:pt x="11998498" y="5404869"/>
                </a:cubicBezTo>
                <a:lnTo>
                  <a:pt x="12192000" y="5347846"/>
                </a:lnTo>
                <a:lnTo>
                  <a:pt x="12192000" y="5402606"/>
                </a:lnTo>
                <a:lnTo>
                  <a:pt x="11829257" y="5507950"/>
                </a:lnTo>
                <a:cubicBezTo>
                  <a:pt x="11534769" y="5587680"/>
                  <a:pt x="11238120" y="5658596"/>
                  <a:pt x="10939183" y="5722555"/>
                </a:cubicBezTo>
                <a:cubicBezTo>
                  <a:pt x="10622824" y="5790365"/>
                  <a:pt x="10304941" y="5850387"/>
                  <a:pt x="9985530" y="5902635"/>
                </a:cubicBezTo>
                <a:cubicBezTo>
                  <a:pt x="9720036" y="5946102"/>
                  <a:pt x="9453814" y="5984764"/>
                  <a:pt x="9186882" y="6018631"/>
                </a:cubicBezTo>
                <a:cubicBezTo>
                  <a:pt x="8984197" y="6044216"/>
                  <a:pt x="8781514" y="6068309"/>
                  <a:pt x="8578198" y="6088179"/>
                </a:cubicBezTo>
                <a:lnTo>
                  <a:pt x="7864358" y="6149656"/>
                </a:lnTo>
                <a:cubicBezTo>
                  <a:pt x="7554994" y="6172009"/>
                  <a:pt x="7245502" y="6189895"/>
                  <a:pt x="6935502" y="6201071"/>
                </a:cubicBezTo>
                <a:lnTo>
                  <a:pt x="6477750" y="6214980"/>
                </a:lnTo>
                <a:cubicBezTo>
                  <a:pt x="6439195" y="6212895"/>
                  <a:pt x="6400529" y="6214521"/>
                  <a:pt x="6362294" y="6219825"/>
                </a:cubicBezTo>
                <a:lnTo>
                  <a:pt x="6057129" y="6219825"/>
                </a:lnTo>
                <a:lnTo>
                  <a:pt x="5977784" y="6215229"/>
                </a:lnTo>
                <a:lnTo>
                  <a:pt x="5265087" y="6178965"/>
                </a:lnTo>
                <a:cubicBezTo>
                  <a:pt x="4958267" y="6166544"/>
                  <a:pt x="4651826" y="6146055"/>
                  <a:pt x="4346277" y="6116869"/>
                </a:cubicBezTo>
                <a:lnTo>
                  <a:pt x="3373045" y="6018259"/>
                </a:lnTo>
                <a:cubicBezTo>
                  <a:pt x="3035412" y="5983982"/>
                  <a:pt x="2698456" y="5944327"/>
                  <a:pt x="2362173" y="5899282"/>
                </a:cubicBezTo>
                <a:cubicBezTo>
                  <a:pt x="1984692" y="5849108"/>
                  <a:pt x="1608364" y="5791358"/>
                  <a:pt x="1233178" y="5726033"/>
                </a:cubicBezTo>
                <a:cubicBezTo>
                  <a:pt x="842181" y="5657291"/>
                  <a:pt x="453758" y="5578770"/>
                  <a:pt x="68500" y="5486226"/>
                </a:cubicBezTo>
                <a:lnTo>
                  <a:pt x="0" y="5468863"/>
                </a:lnTo>
                <a:lnTo>
                  <a:pt x="0" y="5412351"/>
                </a:lnTo>
                <a:lnTo>
                  <a:pt x="72441" y="5431135"/>
                </a:lnTo>
                <a:cubicBezTo>
                  <a:pt x="247961" y="5473331"/>
                  <a:pt x="424164" y="5512608"/>
                  <a:pt x="600716" y="5549555"/>
                </a:cubicBezTo>
                <a:cubicBezTo>
                  <a:pt x="988279" y="5630403"/>
                  <a:pt x="1378133" y="5699330"/>
                  <a:pt x="1769512" y="5759811"/>
                </a:cubicBezTo>
                <a:cubicBezTo>
                  <a:pt x="2052426" y="5803406"/>
                  <a:pt x="2335725" y="5843519"/>
                  <a:pt x="2613554" y="5876802"/>
                </a:cubicBezTo>
                <a:cubicBezTo>
                  <a:pt x="2605544" y="5879410"/>
                  <a:pt x="2594611" y="5869350"/>
                  <a:pt x="2581134" y="5866867"/>
                </a:cubicBezTo>
                <a:cubicBezTo>
                  <a:pt x="2087178" y="5774877"/>
                  <a:pt x="1597684" y="5663937"/>
                  <a:pt x="1112635" y="5534031"/>
                </a:cubicBezTo>
                <a:cubicBezTo>
                  <a:pt x="880453" y="5471934"/>
                  <a:pt x="649713" y="5405428"/>
                  <a:pt x="420412" y="5334514"/>
                </a:cubicBezTo>
                <a:lnTo>
                  <a:pt x="0" y="5195539"/>
                </a:lnTo>
                <a:lnTo>
                  <a:pt x="60" y="5105401"/>
                </a:lnTo>
                <a:lnTo>
                  <a:pt x="0" y="5105401"/>
                </a:lnTo>
                <a:lnTo>
                  <a:pt x="0" y="1"/>
                </a:lnTo>
                <a:lnTo>
                  <a:pt x="9834"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a:extLst>
              <a:ext uri="{FF2B5EF4-FFF2-40B4-BE49-F238E27FC236}">
                <a16:creationId xmlns:a16="http://schemas.microsoft.com/office/drawing/2014/main" id="{B0E34CE9-93F4-7D19-87FE-080B7BE5804A}"/>
              </a:ext>
            </a:extLst>
          </p:cNvPr>
          <p:cNvPicPr>
            <a:picLocks noChangeAspect="1"/>
          </p:cNvPicPr>
          <p:nvPr/>
        </p:nvPicPr>
        <p:blipFill>
          <a:blip r:embed="rId2"/>
          <a:stretch>
            <a:fillRect/>
          </a:stretch>
        </p:blipFill>
        <p:spPr>
          <a:xfrm>
            <a:off x="2375372" y="228600"/>
            <a:ext cx="7365055" cy="4953000"/>
          </a:xfrm>
          <a:prstGeom prst="rect">
            <a:avLst/>
          </a:prstGeom>
        </p:spPr>
      </p:pic>
    </p:spTree>
    <p:extLst>
      <p:ext uri="{BB962C8B-B14F-4D97-AF65-F5344CB8AC3E}">
        <p14:creationId xmlns:p14="http://schemas.microsoft.com/office/powerpoint/2010/main" val="2674694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2CE075-A3EA-9739-FA8D-63ABB9BFA3D6}"/>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sz="4000" kern="1200">
                <a:solidFill>
                  <a:schemeClr val="tx2"/>
                </a:solidFill>
                <a:latin typeface="+mj-lt"/>
                <a:ea typeface="+mj-ea"/>
                <a:cs typeface="+mj-cs"/>
              </a:rPr>
              <a:t>Thank You!</a:t>
            </a:r>
          </a:p>
        </p:txBody>
      </p:sp>
      <p:pic>
        <p:nvPicPr>
          <p:cNvPr id="6" name="Graphic 5" descr="Handshake">
            <a:extLst>
              <a:ext uri="{FF2B5EF4-FFF2-40B4-BE49-F238E27FC236}">
                <a16:creationId xmlns:a16="http://schemas.microsoft.com/office/drawing/2014/main" id="{4BDF4A68-77B8-BE50-D9B0-4E13AAD173B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3" name="Group 12">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4" name="Freeform: Shape 13">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90081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F201C-9BDC-3F9D-0AD8-530C705A5355}"/>
              </a:ext>
            </a:extLst>
          </p:cNvPr>
          <p:cNvSpPr>
            <a:spLocks noGrp="1"/>
          </p:cNvSpPr>
          <p:nvPr>
            <p:ph type="title"/>
          </p:nvPr>
        </p:nvSpPr>
        <p:spPr>
          <a:xfrm>
            <a:off x="1579774" y="38533"/>
            <a:ext cx="9503790" cy="1325563"/>
          </a:xfrm>
        </p:spPr>
        <p:txBody>
          <a:bodyPr>
            <a:normAutofit/>
          </a:bodyPr>
          <a:lstStyle/>
          <a:p>
            <a:r>
              <a:rPr lang="en-GB" dirty="0">
                <a:solidFill>
                  <a:schemeClr val="accent4">
                    <a:lumMod val="60000"/>
                    <a:lumOff val="40000"/>
                  </a:schemeClr>
                </a:solidFill>
              </a:rPr>
              <a:t>Amazon Company and Sales Analysis</a:t>
            </a:r>
            <a:br>
              <a:rPr lang="en-GB" dirty="0">
                <a:solidFill>
                  <a:schemeClr val="accent4">
                    <a:lumMod val="60000"/>
                    <a:lumOff val="40000"/>
                  </a:schemeClr>
                </a:solidFill>
              </a:rPr>
            </a:br>
            <a:r>
              <a:rPr lang="en-GB" sz="2200" dirty="0">
                <a:solidFill>
                  <a:schemeClr val="accent4">
                    <a:lumMod val="60000"/>
                    <a:lumOff val="40000"/>
                  </a:schemeClr>
                </a:solidFill>
              </a:rPr>
              <a:t>A comprehensive overview of Amazon's business and sales performance</a:t>
            </a:r>
            <a:endParaRPr lang="en-US" sz="2200" dirty="0">
              <a:solidFill>
                <a:schemeClr val="accent4">
                  <a:lumMod val="60000"/>
                  <a:lumOff val="40000"/>
                </a:schemeClr>
              </a:solidFill>
            </a:endParaRPr>
          </a:p>
        </p:txBody>
      </p:sp>
      <p:sp>
        <p:nvSpPr>
          <p:cNvPr id="16" name="Rectangle 1">
            <a:extLst>
              <a:ext uri="{FF2B5EF4-FFF2-40B4-BE49-F238E27FC236}">
                <a16:creationId xmlns:a16="http://schemas.microsoft.com/office/drawing/2014/main" id="{B766DA1E-5015-D298-4E30-A66925B8D51E}"/>
              </a:ext>
            </a:extLst>
          </p:cNvPr>
          <p:cNvSpPr>
            <a:spLocks noChangeArrowheads="1"/>
          </p:cNvSpPr>
          <p:nvPr/>
        </p:nvSpPr>
        <p:spPr bwMode="auto">
          <a:xfrm>
            <a:off x="92208" y="1727134"/>
            <a:ext cx="2835719"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FontTx/>
              <a:buChar char="•"/>
            </a:pPr>
            <a:r>
              <a:rPr kumimoji="0" lang="en-US" altLang="en-US" b="1" i="0" u="none" strike="noStrike" cap="none" normalizeH="0" baseline="0" dirty="0">
                <a:ln>
                  <a:noFill/>
                </a:ln>
                <a:solidFill>
                  <a:srgbClr val="92D050"/>
                </a:solidFill>
                <a:effectLst/>
                <a:latin typeface="Arial" panose="020B0604020202020204" pitchFamily="34" charset="0"/>
              </a:rPr>
              <a:t>Overview</a:t>
            </a:r>
            <a:r>
              <a:rPr kumimoji="0" lang="en-US" altLang="en-US" b="0" i="0" u="none" strike="noStrike" cap="none" normalizeH="0" baseline="0" dirty="0">
                <a:ln>
                  <a:noFill/>
                </a:ln>
                <a:solidFill>
                  <a:srgbClr val="92D050"/>
                </a:solidFill>
                <a:effectLst/>
                <a:latin typeface="Arial" panose="020B0604020202020204" pitchFamily="34" charset="0"/>
              </a:rPr>
              <a:t>: Brief history and founding of Amazon</a:t>
            </a:r>
          </a:p>
          <a:p>
            <a:pPr eaLnBrk="0" fontAlgn="base" hangingPunct="0">
              <a:spcBef>
                <a:spcPct val="0"/>
              </a:spcBef>
              <a:spcAft>
                <a:spcPct val="0"/>
              </a:spcAft>
              <a:buFontTx/>
              <a:buChar char="•"/>
            </a:pPr>
            <a:endParaRPr kumimoji="0" lang="en-US" altLang="en-US" sz="1800" b="0" i="0" u="none" strike="noStrike" cap="none" normalizeH="0" baseline="0" dirty="0">
              <a:ln>
                <a:noFill/>
              </a:ln>
              <a:solidFill>
                <a:srgbClr val="92D05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92D050"/>
                </a:solidFill>
                <a:effectLst/>
                <a:latin typeface="Arial" panose="020B0604020202020204" pitchFamily="34" charset="0"/>
              </a:rPr>
              <a:t>Founded by Jeff Bezos in 1994</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92D050"/>
                </a:solidFill>
                <a:effectLst/>
                <a:latin typeface="Arial" panose="020B0604020202020204" pitchFamily="34" charset="0"/>
              </a:rPr>
              <a:t>Initial focus on online book sales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rgbClr val="92D05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92D050"/>
                </a:solidFill>
                <a:effectLst/>
                <a:latin typeface="Arial" panose="020B0604020202020204" pitchFamily="34" charset="0"/>
              </a:rPr>
              <a:t>Expansion into a wide variety of product categories</a:t>
            </a:r>
          </a:p>
        </p:txBody>
      </p:sp>
      <p:sp>
        <p:nvSpPr>
          <p:cNvPr id="21" name="TextBox 20">
            <a:extLst>
              <a:ext uri="{FF2B5EF4-FFF2-40B4-BE49-F238E27FC236}">
                <a16:creationId xmlns:a16="http://schemas.microsoft.com/office/drawing/2014/main" id="{3AB22365-F164-6469-0CF2-679365A74FD8}"/>
              </a:ext>
            </a:extLst>
          </p:cNvPr>
          <p:cNvSpPr txBox="1"/>
          <p:nvPr/>
        </p:nvSpPr>
        <p:spPr>
          <a:xfrm>
            <a:off x="92208" y="4906328"/>
            <a:ext cx="2566303" cy="646331"/>
          </a:xfrm>
          <a:prstGeom prst="rect">
            <a:avLst/>
          </a:prstGeom>
          <a:noFill/>
        </p:spPr>
        <p:txBody>
          <a:bodyPr wrap="square">
            <a:spAutoFit/>
          </a:bodyPr>
          <a:lstStyle/>
          <a:p>
            <a:r>
              <a:rPr lang="en-US" b="1" dirty="0">
                <a:solidFill>
                  <a:srgbClr val="92D050"/>
                </a:solidFill>
              </a:rPr>
              <a:t>E-commerce</a:t>
            </a:r>
            <a:r>
              <a:rPr lang="en-US" dirty="0">
                <a:solidFill>
                  <a:srgbClr val="92D050"/>
                </a:solidFill>
              </a:rPr>
              <a:t>: Amazon.com platform</a:t>
            </a:r>
          </a:p>
        </p:txBody>
      </p:sp>
      <p:sp>
        <p:nvSpPr>
          <p:cNvPr id="23" name="Rectangle 4">
            <a:extLst>
              <a:ext uri="{FF2B5EF4-FFF2-40B4-BE49-F238E27FC236}">
                <a16:creationId xmlns:a16="http://schemas.microsoft.com/office/drawing/2014/main" id="{E69FCE21-1165-1F35-9AB6-EA15721DA8A1}"/>
              </a:ext>
            </a:extLst>
          </p:cNvPr>
          <p:cNvSpPr>
            <a:spLocks noChangeArrowheads="1"/>
          </p:cNvSpPr>
          <p:nvPr/>
        </p:nvSpPr>
        <p:spPr bwMode="auto">
          <a:xfrm>
            <a:off x="4110049" y="5229494"/>
            <a:ext cx="4732256"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FontTx/>
              <a:buChar char="•"/>
            </a:pPr>
            <a:r>
              <a:rPr kumimoji="0" lang="en-US" altLang="en-US" sz="1800" b="1" i="0" u="none" strike="noStrike" cap="none" normalizeH="0" baseline="0" dirty="0">
                <a:ln>
                  <a:noFill/>
                </a:ln>
                <a:solidFill>
                  <a:schemeClr val="tx2">
                    <a:lumMod val="50000"/>
                    <a:lumOff val="50000"/>
                  </a:schemeClr>
                </a:solidFill>
                <a:effectLst/>
                <a:latin typeface="Arial" panose="020B0604020202020204" pitchFamily="34" charset="0"/>
              </a:rPr>
              <a:t>Amazon Web Services (AWS)</a:t>
            </a:r>
            <a:r>
              <a:rPr kumimoji="0" lang="en-US" altLang="en-US" sz="1800" b="0" i="0" u="none" strike="noStrike" cap="none" normalizeH="0" baseline="0" dirty="0">
                <a:ln>
                  <a:noFill/>
                </a:ln>
                <a:solidFill>
                  <a:schemeClr val="tx2">
                    <a:lumMod val="50000"/>
                    <a:lumOff val="50000"/>
                  </a:schemeClr>
                </a:solidFill>
                <a:effectLst/>
                <a:latin typeface="Arial" panose="020B0604020202020204" pitchFamily="34" charset="0"/>
              </a:rPr>
              <a:t>: Cloud computing services</a:t>
            </a:r>
            <a:endParaRPr kumimoji="0" lang="en-US" altLang="en-US" sz="1800" b="1" i="0" u="none" strike="noStrike" cap="none" normalizeH="0" baseline="0" dirty="0">
              <a:ln>
                <a:noFill/>
              </a:ln>
              <a:solidFill>
                <a:schemeClr val="tx2">
                  <a:lumMod val="50000"/>
                  <a:lumOff val="5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2">
                    <a:lumMod val="50000"/>
                    <a:lumOff val="50000"/>
                  </a:schemeClr>
                </a:solidFill>
                <a:effectLst/>
                <a:latin typeface="Arial" panose="020B0604020202020204" pitchFamily="34" charset="0"/>
              </a:rPr>
              <a:t>Other Ventures</a:t>
            </a:r>
            <a:r>
              <a:rPr kumimoji="0" lang="en-US" altLang="en-US" sz="1800" b="0" i="0" u="none" strike="noStrike" cap="none" normalizeH="0" baseline="0" dirty="0">
                <a:ln>
                  <a:noFill/>
                </a:ln>
                <a:solidFill>
                  <a:schemeClr val="tx2">
                    <a:lumMod val="50000"/>
                    <a:lumOff val="50000"/>
                  </a:schemeClr>
                </a:solidFill>
                <a:effectLst/>
                <a:latin typeface="Arial" panose="020B0604020202020204" pitchFamily="34" charset="0"/>
              </a:rPr>
              <a:t>: Amazon Fresh, Whole Foods, Amazon Go, and more </a:t>
            </a:r>
          </a:p>
        </p:txBody>
      </p:sp>
      <p:pic>
        <p:nvPicPr>
          <p:cNvPr id="25" name="Picture 24">
            <a:extLst>
              <a:ext uri="{FF2B5EF4-FFF2-40B4-BE49-F238E27FC236}">
                <a16:creationId xmlns:a16="http://schemas.microsoft.com/office/drawing/2014/main" id="{529C51EC-EF67-139A-34EC-383EEE653E73}"/>
              </a:ext>
            </a:extLst>
          </p:cNvPr>
          <p:cNvPicPr>
            <a:picLocks noChangeAspect="1"/>
          </p:cNvPicPr>
          <p:nvPr/>
        </p:nvPicPr>
        <p:blipFill>
          <a:blip r:embed="rId3"/>
          <a:stretch>
            <a:fillRect/>
          </a:stretch>
        </p:blipFill>
        <p:spPr>
          <a:xfrm>
            <a:off x="2658511" y="6325648"/>
            <a:ext cx="7346317" cy="493819"/>
          </a:xfrm>
          <a:prstGeom prst="rect">
            <a:avLst/>
          </a:prstGeom>
        </p:spPr>
      </p:pic>
      <p:sp>
        <p:nvSpPr>
          <p:cNvPr id="27" name="TextBox 26">
            <a:extLst>
              <a:ext uri="{FF2B5EF4-FFF2-40B4-BE49-F238E27FC236}">
                <a16:creationId xmlns:a16="http://schemas.microsoft.com/office/drawing/2014/main" id="{E6FA55D9-BC9F-38C9-AB43-C301933C3EDA}"/>
              </a:ext>
            </a:extLst>
          </p:cNvPr>
          <p:cNvSpPr txBox="1"/>
          <p:nvPr/>
        </p:nvSpPr>
        <p:spPr>
          <a:xfrm>
            <a:off x="8491867" y="1293847"/>
            <a:ext cx="3696860" cy="1477328"/>
          </a:xfrm>
          <a:prstGeom prst="rect">
            <a:avLst/>
          </a:prstGeom>
          <a:noFill/>
        </p:spPr>
        <p:txBody>
          <a:bodyPr wrap="square">
            <a:spAutoFit/>
          </a:bodyPr>
          <a:lstStyle/>
          <a:p>
            <a:r>
              <a:rPr lang="en-GB" b="1" dirty="0">
                <a:solidFill>
                  <a:schemeClr val="tx2">
                    <a:lumMod val="50000"/>
                    <a:lumOff val="50000"/>
                  </a:schemeClr>
                </a:solidFill>
              </a:rPr>
              <a:t>Sales Performance Overview</a:t>
            </a:r>
          </a:p>
          <a:p>
            <a:pPr>
              <a:buFont typeface="Arial" panose="020B0604020202020204" pitchFamily="34" charset="0"/>
              <a:buChar char="•"/>
            </a:pPr>
            <a:r>
              <a:rPr lang="en-GB" b="1" dirty="0">
                <a:solidFill>
                  <a:schemeClr val="tx2">
                    <a:lumMod val="50000"/>
                    <a:lumOff val="50000"/>
                  </a:schemeClr>
                </a:solidFill>
              </a:rPr>
              <a:t>Revenue Growth</a:t>
            </a:r>
            <a:r>
              <a:rPr lang="en-GB" dirty="0">
                <a:solidFill>
                  <a:schemeClr val="tx2">
                    <a:lumMod val="50000"/>
                    <a:lumOff val="50000"/>
                  </a:schemeClr>
                </a:solidFill>
              </a:rPr>
              <a:t>: Annual revenue trends</a:t>
            </a:r>
          </a:p>
          <a:p>
            <a:pPr marL="742950" lvl="1" indent="-285750">
              <a:buFont typeface="Arial" panose="020B0604020202020204" pitchFamily="34" charset="0"/>
              <a:buChar char="•"/>
            </a:pPr>
            <a:r>
              <a:rPr lang="en-GB" dirty="0">
                <a:solidFill>
                  <a:schemeClr val="tx2">
                    <a:lumMod val="50000"/>
                    <a:lumOff val="50000"/>
                  </a:schemeClr>
                </a:solidFill>
              </a:rPr>
              <a:t>Highlight key milestones and growth phases</a:t>
            </a:r>
          </a:p>
        </p:txBody>
      </p:sp>
      <p:sp>
        <p:nvSpPr>
          <p:cNvPr id="29" name="TextBox 28">
            <a:extLst>
              <a:ext uri="{FF2B5EF4-FFF2-40B4-BE49-F238E27FC236}">
                <a16:creationId xmlns:a16="http://schemas.microsoft.com/office/drawing/2014/main" id="{F1E5CF95-0A4C-378B-58BA-87A86378742E}"/>
              </a:ext>
            </a:extLst>
          </p:cNvPr>
          <p:cNvSpPr txBox="1"/>
          <p:nvPr/>
        </p:nvSpPr>
        <p:spPr>
          <a:xfrm>
            <a:off x="92208" y="1335707"/>
            <a:ext cx="6100618" cy="369332"/>
          </a:xfrm>
          <a:prstGeom prst="rect">
            <a:avLst/>
          </a:prstGeom>
          <a:noFill/>
        </p:spPr>
        <p:txBody>
          <a:bodyPr wrap="square">
            <a:spAutoFit/>
          </a:bodyPr>
          <a:lstStyle/>
          <a:p>
            <a:pPr marL="0" lvl="0" indent="0" algn="l" rtl="0">
              <a:spcBef>
                <a:spcPts val="0"/>
              </a:spcBef>
              <a:spcAft>
                <a:spcPts val="0"/>
              </a:spcAft>
              <a:buNone/>
            </a:pPr>
            <a:r>
              <a:rPr lang="en-US" b="1" dirty="0">
                <a:solidFill>
                  <a:schemeClr val="accent4"/>
                </a:solidFill>
              </a:rPr>
              <a:t>Introduction to Amazon</a:t>
            </a:r>
          </a:p>
        </p:txBody>
      </p:sp>
    </p:spTree>
    <p:extLst>
      <p:ext uri="{BB962C8B-B14F-4D97-AF65-F5344CB8AC3E}">
        <p14:creationId xmlns:p14="http://schemas.microsoft.com/office/powerpoint/2010/main" val="120684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B6133-6CBA-9721-F434-ACC42924D1DB}"/>
              </a:ext>
            </a:extLst>
          </p:cNvPr>
          <p:cNvSpPr>
            <a:spLocks noGrp="1"/>
          </p:cNvSpPr>
          <p:nvPr>
            <p:ph type="title"/>
          </p:nvPr>
        </p:nvSpPr>
        <p:spPr>
          <a:xfrm>
            <a:off x="912091" y="226581"/>
            <a:ext cx="5183909" cy="1094220"/>
          </a:xfrm>
        </p:spPr>
        <p:txBody>
          <a:bodyPr/>
          <a:lstStyle/>
          <a:p>
            <a:r>
              <a:rPr lang="en" dirty="0"/>
              <a:t>Problem Statement</a:t>
            </a:r>
            <a:endParaRPr lang="en-US" dirty="0"/>
          </a:p>
        </p:txBody>
      </p:sp>
      <p:sp>
        <p:nvSpPr>
          <p:cNvPr id="8" name="TextBox 7">
            <a:extLst>
              <a:ext uri="{FF2B5EF4-FFF2-40B4-BE49-F238E27FC236}">
                <a16:creationId xmlns:a16="http://schemas.microsoft.com/office/drawing/2014/main" id="{99EBF0B6-4DD5-5C74-5D4B-F3FDCAB1352A}"/>
              </a:ext>
            </a:extLst>
          </p:cNvPr>
          <p:cNvSpPr txBox="1"/>
          <p:nvPr/>
        </p:nvSpPr>
        <p:spPr>
          <a:xfrm>
            <a:off x="637309" y="1048572"/>
            <a:ext cx="5634182" cy="1477328"/>
          </a:xfrm>
          <a:prstGeom prst="rect">
            <a:avLst/>
          </a:prstGeom>
          <a:noFill/>
        </p:spPr>
        <p:txBody>
          <a:bodyPr wrap="square">
            <a:spAutoFit/>
          </a:bodyPr>
          <a:lstStyle/>
          <a:p>
            <a:r>
              <a:rPr lang="en-GB" dirty="0"/>
              <a:t>Sales management has gained importance to meet increasing competition and the need for improved methods of distribution to reduce cost and to increase profits. Sales management today is the most important function in a commercial and business enterprise. </a:t>
            </a:r>
            <a:endParaRPr lang="en-US" dirty="0"/>
          </a:p>
        </p:txBody>
      </p:sp>
      <p:sp>
        <p:nvSpPr>
          <p:cNvPr id="10" name="TextBox 9">
            <a:extLst>
              <a:ext uri="{FF2B5EF4-FFF2-40B4-BE49-F238E27FC236}">
                <a16:creationId xmlns:a16="http://schemas.microsoft.com/office/drawing/2014/main" id="{07CB47FC-571F-5F3E-48BA-FF033120BB61}"/>
              </a:ext>
            </a:extLst>
          </p:cNvPr>
          <p:cNvSpPr txBox="1"/>
          <p:nvPr/>
        </p:nvSpPr>
        <p:spPr>
          <a:xfrm>
            <a:off x="637309" y="2525900"/>
            <a:ext cx="5310909" cy="923330"/>
          </a:xfrm>
          <a:prstGeom prst="rect">
            <a:avLst/>
          </a:prstGeom>
          <a:noFill/>
        </p:spPr>
        <p:txBody>
          <a:bodyPr wrap="square">
            <a:spAutoFit/>
          </a:bodyPr>
          <a:lstStyle/>
          <a:p>
            <a:r>
              <a:rPr lang="en-GB" dirty="0"/>
              <a:t>The need for improved distribution methods, cost reduction, and profit maximization has never been greater.</a:t>
            </a:r>
            <a:endParaRPr lang="en-US" dirty="0"/>
          </a:p>
        </p:txBody>
      </p:sp>
      <p:sp>
        <p:nvSpPr>
          <p:cNvPr id="12" name="TextBox 11">
            <a:extLst>
              <a:ext uri="{FF2B5EF4-FFF2-40B4-BE49-F238E27FC236}">
                <a16:creationId xmlns:a16="http://schemas.microsoft.com/office/drawing/2014/main" id="{E9202D10-A89D-945B-E1FC-F346A49A6549}"/>
              </a:ext>
            </a:extLst>
          </p:cNvPr>
          <p:cNvSpPr txBox="1"/>
          <p:nvPr/>
        </p:nvSpPr>
        <p:spPr>
          <a:xfrm>
            <a:off x="637309" y="3577033"/>
            <a:ext cx="6096000" cy="369332"/>
          </a:xfrm>
          <a:prstGeom prst="rect">
            <a:avLst/>
          </a:prstGeom>
          <a:noFill/>
        </p:spPr>
        <p:txBody>
          <a:bodyPr wrap="square">
            <a:spAutoFit/>
          </a:bodyPr>
          <a:lstStyle/>
          <a:p>
            <a:r>
              <a:rPr lang="en-GB" b="1" dirty="0"/>
              <a:t>Solutions to Enhance Sales Management</a:t>
            </a:r>
            <a:endParaRPr lang="en-US" b="1" dirty="0"/>
          </a:p>
        </p:txBody>
      </p:sp>
      <p:sp>
        <p:nvSpPr>
          <p:cNvPr id="14" name="TextBox 13">
            <a:extLst>
              <a:ext uri="{FF2B5EF4-FFF2-40B4-BE49-F238E27FC236}">
                <a16:creationId xmlns:a16="http://schemas.microsoft.com/office/drawing/2014/main" id="{24DB48FA-A4FA-25FD-7BB2-26E30ACCBD1D}"/>
              </a:ext>
            </a:extLst>
          </p:cNvPr>
          <p:cNvSpPr txBox="1"/>
          <p:nvPr/>
        </p:nvSpPr>
        <p:spPr>
          <a:xfrm>
            <a:off x="637309" y="3946365"/>
            <a:ext cx="6096000" cy="369332"/>
          </a:xfrm>
          <a:prstGeom prst="rect">
            <a:avLst/>
          </a:prstGeom>
          <a:noFill/>
        </p:spPr>
        <p:txBody>
          <a:bodyPr wrap="square">
            <a:spAutoFit/>
          </a:bodyPr>
          <a:lstStyle/>
          <a:p>
            <a:r>
              <a:rPr lang="en-US" b="1" dirty="0">
                <a:solidFill>
                  <a:srgbClr val="00B050"/>
                </a:solidFill>
              </a:rPr>
              <a:t>Data-Driven Sales Strategies</a:t>
            </a:r>
            <a:r>
              <a:rPr lang="en-US" dirty="0">
                <a:solidFill>
                  <a:srgbClr val="00B050"/>
                </a:solidFill>
              </a:rPr>
              <a:t>:</a:t>
            </a:r>
          </a:p>
        </p:txBody>
      </p:sp>
      <p:sp>
        <p:nvSpPr>
          <p:cNvPr id="16" name="TextBox 15">
            <a:extLst>
              <a:ext uri="{FF2B5EF4-FFF2-40B4-BE49-F238E27FC236}">
                <a16:creationId xmlns:a16="http://schemas.microsoft.com/office/drawing/2014/main" id="{3B9F36E3-2C3E-994B-9D97-06D0800D8DC0}"/>
              </a:ext>
            </a:extLst>
          </p:cNvPr>
          <p:cNvSpPr txBox="1"/>
          <p:nvPr/>
        </p:nvSpPr>
        <p:spPr>
          <a:xfrm>
            <a:off x="637309" y="4332101"/>
            <a:ext cx="6096000" cy="646331"/>
          </a:xfrm>
          <a:prstGeom prst="rect">
            <a:avLst/>
          </a:prstGeom>
          <a:noFill/>
        </p:spPr>
        <p:txBody>
          <a:bodyPr wrap="square">
            <a:spAutoFit/>
          </a:bodyPr>
          <a:lstStyle/>
          <a:p>
            <a:r>
              <a:rPr lang="en-GB" dirty="0">
                <a:solidFill>
                  <a:srgbClr val="00B050"/>
                </a:solidFill>
              </a:rPr>
              <a:t>Use predictive analytics to forecast sales trends and identify potential opportunities and risks.</a:t>
            </a:r>
            <a:endParaRPr lang="en-US" dirty="0">
              <a:solidFill>
                <a:srgbClr val="00B050"/>
              </a:solidFill>
            </a:endParaRPr>
          </a:p>
        </p:txBody>
      </p:sp>
      <p:sp>
        <p:nvSpPr>
          <p:cNvPr id="18" name="TextBox 17">
            <a:extLst>
              <a:ext uri="{FF2B5EF4-FFF2-40B4-BE49-F238E27FC236}">
                <a16:creationId xmlns:a16="http://schemas.microsoft.com/office/drawing/2014/main" id="{FEC529FE-956F-162F-F0CA-E489E67F0FBE}"/>
              </a:ext>
            </a:extLst>
          </p:cNvPr>
          <p:cNvSpPr txBox="1"/>
          <p:nvPr/>
        </p:nvSpPr>
        <p:spPr>
          <a:xfrm>
            <a:off x="637309" y="4994836"/>
            <a:ext cx="6096000" cy="923330"/>
          </a:xfrm>
          <a:prstGeom prst="rect">
            <a:avLst/>
          </a:prstGeom>
          <a:noFill/>
        </p:spPr>
        <p:txBody>
          <a:bodyPr wrap="square">
            <a:spAutoFit/>
          </a:bodyPr>
          <a:lstStyle/>
          <a:p>
            <a:r>
              <a:rPr lang="en-GB" dirty="0">
                <a:solidFill>
                  <a:srgbClr val="00B050"/>
                </a:solidFill>
              </a:rPr>
              <a:t>e-learning platforms and interactive training modules to keep sales teams updated with the latest industry trends and best practices.</a:t>
            </a:r>
            <a:endParaRPr lang="en-US" dirty="0">
              <a:solidFill>
                <a:srgbClr val="00B050"/>
              </a:solidFill>
            </a:endParaRPr>
          </a:p>
        </p:txBody>
      </p:sp>
      <p:sp>
        <p:nvSpPr>
          <p:cNvPr id="20" name="TextBox 19">
            <a:extLst>
              <a:ext uri="{FF2B5EF4-FFF2-40B4-BE49-F238E27FC236}">
                <a16:creationId xmlns:a16="http://schemas.microsoft.com/office/drawing/2014/main" id="{9B2C0FA3-78DB-BA7E-2F7D-257D5E30CEB5}"/>
              </a:ext>
            </a:extLst>
          </p:cNvPr>
          <p:cNvSpPr txBox="1"/>
          <p:nvPr/>
        </p:nvSpPr>
        <p:spPr>
          <a:xfrm>
            <a:off x="8063346" y="3027501"/>
            <a:ext cx="2229296" cy="434734"/>
          </a:xfrm>
          <a:prstGeom prst="rect">
            <a:avLst/>
          </a:prstGeom>
          <a:noFill/>
        </p:spPr>
        <p:txBody>
          <a:bodyPr wrap="square">
            <a:spAutoFit/>
          </a:bodyPr>
          <a:lstStyle/>
          <a:p>
            <a:pPr marL="0" marR="0" lvl="0" indent="0" algn="l" defTabSz="914400" rtl="0" eaLnBrk="1" fontAlgn="auto" latinLnBrk="0" hangingPunct="1">
              <a:lnSpc>
                <a:spcPct val="115000"/>
              </a:lnSpc>
              <a:spcBef>
                <a:spcPts val="1200"/>
              </a:spcBef>
              <a:spcAft>
                <a:spcPts val="1200"/>
              </a:spcAft>
              <a:buClr>
                <a:srgbClr val="000000"/>
              </a:buClr>
              <a:buSzTx/>
              <a:buFont typeface="Arial"/>
              <a:buNone/>
              <a:tabLst/>
              <a:defRPr/>
            </a:pPr>
            <a:r>
              <a:rPr kumimoji="0" lang="en-US" sz="2000" b="1" i="0" u="none" strike="noStrike" kern="0" cap="none" spc="0" normalizeH="0" baseline="0" noProof="0" dirty="0">
                <a:ln>
                  <a:noFill/>
                </a:ln>
                <a:effectLst/>
                <a:uLnTx/>
                <a:uFillTx/>
                <a:latin typeface="Nunito"/>
                <a:ea typeface="Nunito"/>
                <a:cs typeface="Nunito"/>
                <a:sym typeface="Nunito"/>
              </a:rPr>
              <a:t>Tools &amp; Libraries</a:t>
            </a:r>
          </a:p>
        </p:txBody>
      </p:sp>
      <p:sp>
        <p:nvSpPr>
          <p:cNvPr id="22" name="TextBox 21">
            <a:extLst>
              <a:ext uri="{FF2B5EF4-FFF2-40B4-BE49-F238E27FC236}">
                <a16:creationId xmlns:a16="http://schemas.microsoft.com/office/drawing/2014/main" id="{ABD4516B-7239-33C2-2530-64C658FC3B79}"/>
              </a:ext>
            </a:extLst>
          </p:cNvPr>
          <p:cNvSpPr txBox="1"/>
          <p:nvPr/>
        </p:nvSpPr>
        <p:spPr>
          <a:xfrm>
            <a:off x="8063346" y="3610420"/>
            <a:ext cx="3491345" cy="1975926"/>
          </a:xfrm>
          <a:prstGeom prst="rect">
            <a:avLst/>
          </a:prstGeom>
          <a:noFill/>
        </p:spPr>
        <p:txBody>
          <a:bodyPr wrap="square">
            <a:spAutoFit/>
          </a:bodyPr>
          <a:lstStyle/>
          <a:p>
            <a:pPr marL="0" marR="0" lvl="0" indent="0" algn="l" defTabSz="914400" rtl="0" eaLnBrk="1" fontAlgn="auto" latinLnBrk="0" hangingPunct="1">
              <a:lnSpc>
                <a:spcPct val="115000"/>
              </a:lnSpc>
              <a:spcBef>
                <a:spcPts val="120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B050"/>
                </a:solidFill>
                <a:effectLst/>
                <a:uLnTx/>
                <a:uFillTx/>
                <a:latin typeface="Nunito SemiBold"/>
                <a:ea typeface="Nunito SemiBold"/>
                <a:cs typeface="Nunito SemiBold"/>
                <a:sym typeface="Nunito SemiBold"/>
              </a:rPr>
              <a:t>Data Analysis: </a:t>
            </a:r>
            <a:r>
              <a:rPr kumimoji="0" lang="en-US" sz="1400" b="0" i="0" u="none" strike="noStrike" kern="0" cap="none" spc="0" normalizeH="0" baseline="0" noProof="0" dirty="0">
                <a:ln>
                  <a:noFill/>
                </a:ln>
                <a:solidFill>
                  <a:srgbClr val="00B050"/>
                </a:solidFill>
                <a:effectLst/>
                <a:uLnTx/>
                <a:uFillTx/>
                <a:latin typeface="Nunito"/>
                <a:ea typeface="Nunito"/>
                <a:cs typeface="Nunito"/>
                <a:sym typeface="Nunito"/>
              </a:rPr>
              <a:t>Python</a:t>
            </a:r>
          </a:p>
          <a:p>
            <a:pPr marL="0" marR="0" lvl="0" indent="0" algn="l" defTabSz="914400" rtl="0" eaLnBrk="1" fontAlgn="auto" latinLnBrk="0" hangingPunct="1">
              <a:lnSpc>
                <a:spcPct val="115000"/>
              </a:lnSpc>
              <a:spcBef>
                <a:spcPts val="120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B050"/>
                </a:solidFill>
                <a:effectLst/>
                <a:uLnTx/>
                <a:uFillTx/>
                <a:latin typeface="Nunito SemiBold"/>
                <a:ea typeface="Nunito SemiBold"/>
                <a:cs typeface="Nunito SemiBold"/>
                <a:sym typeface="Nunito SemiBold"/>
              </a:rPr>
              <a:t>Data Visualization: </a:t>
            </a:r>
            <a:r>
              <a:rPr kumimoji="0" lang="en-US" sz="1400" b="0" i="0" u="none" strike="noStrike" kern="0" cap="none" spc="0" normalizeH="0" baseline="0" noProof="0" dirty="0">
                <a:ln>
                  <a:noFill/>
                </a:ln>
                <a:solidFill>
                  <a:srgbClr val="00B050"/>
                </a:solidFill>
                <a:effectLst/>
                <a:uLnTx/>
                <a:uFillTx/>
                <a:latin typeface="Nunito"/>
                <a:ea typeface="Nunito"/>
                <a:cs typeface="Nunito"/>
                <a:sym typeface="Nunito"/>
              </a:rPr>
              <a:t>PowerBI</a:t>
            </a:r>
          </a:p>
          <a:p>
            <a:pPr marL="0" marR="0" lvl="0" indent="0" algn="l" defTabSz="914400" rtl="0" eaLnBrk="1" fontAlgn="auto" latinLnBrk="0" hangingPunct="1">
              <a:lnSpc>
                <a:spcPct val="115000"/>
              </a:lnSpc>
              <a:spcBef>
                <a:spcPts val="1200"/>
              </a:spcBef>
              <a:spcAft>
                <a:spcPts val="1200"/>
              </a:spcAft>
              <a:buClr>
                <a:srgbClr val="000000"/>
              </a:buClr>
              <a:buSzTx/>
              <a:buFont typeface="Arial"/>
              <a:buNone/>
              <a:tabLst/>
              <a:defRPr/>
            </a:pPr>
            <a:r>
              <a:rPr kumimoji="0" lang="en-US" sz="1400" b="0" i="0" u="none" strike="noStrike" kern="0" cap="none" spc="0" normalizeH="0" baseline="0" noProof="0" dirty="0">
                <a:ln>
                  <a:noFill/>
                </a:ln>
                <a:solidFill>
                  <a:srgbClr val="00B050"/>
                </a:solidFill>
                <a:effectLst/>
                <a:uLnTx/>
                <a:uFillTx/>
                <a:latin typeface="Nunito SemiBold"/>
                <a:ea typeface="Nunito SemiBold"/>
                <a:cs typeface="Nunito SemiBold"/>
                <a:sym typeface="Nunito SemiBold"/>
              </a:rPr>
              <a:t>Libraries: </a:t>
            </a:r>
            <a:r>
              <a:rPr kumimoji="0" lang="en-US" sz="1400" b="0" i="0" u="none" strike="noStrike" kern="0" cap="none" spc="0" normalizeH="0" baseline="0" noProof="0" dirty="0">
                <a:ln>
                  <a:noFill/>
                </a:ln>
                <a:solidFill>
                  <a:srgbClr val="00B050"/>
                </a:solidFill>
                <a:effectLst/>
                <a:uLnTx/>
                <a:uFillTx/>
                <a:latin typeface="Nunito" pitchFamily="2" charset="0"/>
                <a:ea typeface="Nunito SemiBold"/>
                <a:cs typeface="Nunito SemiBold"/>
                <a:sym typeface="Nunito SemiBold"/>
              </a:rPr>
              <a:t>Numpy</a:t>
            </a:r>
            <a:r>
              <a:rPr kumimoji="0" lang="en-US" sz="1400" b="0" i="0" u="none" strike="noStrike" kern="0" cap="none" spc="0" normalizeH="0" baseline="0" noProof="0" dirty="0">
                <a:ln>
                  <a:noFill/>
                </a:ln>
                <a:solidFill>
                  <a:srgbClr val="00B050"/>
                </a:solidFill>
                <a:effectLst/>
                <a:uLnTx/>
                <a:uFillTx/>
                <a:latin typeface="Nunito SemiBold"/>
                <a:ea typeface="Nunito SemiBold"/>
                <a:cs typeface="Nunito SemiBold"/>
                <a:sym typeface="Nunito SemiBold"/>
              </a:rPr>
              <a:t>, </a:t>
            </a:r>
            <a:r>
              <a:rPr kumimoji="0" lang="en-US" sz="1400" b="0" i="0" u="none" strike="noStrike" kern="0" cap="none" spc="0" normalizeH="0" baseline="0" noProof="0" dirty="0">
                <a:ln>
                  <a:noFill/>
                </a:ln>
                <a:solidFill>
                  <a:srgbClr val="00B050"/>
                </a:solidFill>
                <a:effectLst/>
                <a:uLnTx/>
                <a:uFillTx/>
                <a:latin typeface="Nunito"/>
                <a:ea typeface="Nunito"/>
                <a:cs typeface="Nunito"/>
                <a:sym typeface="Nunito"/>
              </a:rPr>
              <a:t>Pandas, Matplotlib, Seaborn</a:t>
            </a:r>
          </a:p>
          <a:p>
            <a:r>
              <a:rPr lang="en-US" sz="1400" kern="0" dirty="0">
                <a:solidFill>
                  <a:srgbClr val="00B050"/>
                </a:solidFill>
                <a:latin typeface="Nunito"/>
                <a:ea typeface="Nunito"/>
                <a:cs typeface="Nunito"/>
                <a:sym typeface="Nunito"/>
              </a:rPr>
              <a:t>ML: sklearn, LinearRegression, RandomForestRegressor, KMeans</a:t>
            </a:r>
            <a:endParaRPr kumimoji="0" lang="en-US" sz="1400" b="0" i="0" u="none" strike="noStrike" kern="0" cap="none" spc="0" normalizeH="0" baseline="0" noProof="0" dirty="0">
              <a:ln>
                <a:noFill/>
              </a:ln>
              <a:solidFill>
                <a:srgbClr val="00B050"/>
              </a:solidFill>
              <a:effectLst/>
              <a:uLnTx/>
              <a:uFillTx/>
              <a:latin typeface="Nunito"/>
              <a:ea typeface="Nunito"/>
              <a:cs typeface="Nunito"/>
              <a:sym typeface="Nunito"/>
            </a:endParaRPr>
          </a:p>
        </p:txBody>
      </p:sp>
      <p:sp>
        <p:nvSpPr>
          <p:cNvPr id="26" name="TextBox 25">
            <a:extLst>
              <a:ext uri="{FF2B5EF4-FFF2-40B4-BE49-F238E27FC236}">
                <a16:creationId xmlns:a16="http://schemas.microsoft.com/office/drawing/2014/main" id="{3FBAEC11-4462-333B-9DDA-C672482ADC94}"/>
              </a:ext>
            </a:extLst>
          </p:cNvPr>
          <p:cNvSpPr txBox="1"/>
          <p:nvPr/>
        </p:nvSpPr>
        <p:spPr>
          <a:xfrm>
            <a:off x="8347292" y="484766"/>
            <a:ext cx="6094428" cy="577850"/>
          </a:xfrm>
          <a:prstGeom prst="rect">
            <a:avLst/>
          </a:prstGeom>
          <a:noFill/>
        </p:spPr>
        <p:txBody>
          <a:bodyPr wrap="square">
            <a:spAutoFit/>
          </a:bodyPr>
          <a:lstStyle/>
          <a:p>
            <a:r>
              <a:rPr kumimoji="0" lang="en" sz="3155" b="1" i="0" u="none" strike="noStrike" kern="0" cap="none" spc="0" normalizeH="0" baseline="0" noProof="0" dirty="0">
                <a:ln>
                  <a:noFill/>
                </a:ln>
                <a:solidFill>
                  <a:srgbClr val="000000"/>
                </a:solidFill>
                <a:effectLst/>
                <a:uLnTx/>
                <a:uFillTx/>
                <a:latin typeface="Maven Pro"/>
                <a:sym typeface="Maven Pro"/>
              </a:rPr>
              <a:t>Objective</a:t>
            </a:r>
            <a:endParaRPr lang="en-US" dirty="0"/>
          </a:p>
        </p:txBody>
      </p:sp>
      <p:sp>
        <p:nvSpPr>
          <p:cNvPr id="29" name="TextBox 28">
            <a:extLst>
              <a:ext uri="{FF2B5EF4-FFF2-40B4-BE49-F238E27FC236}">
                <a16:creationId xmlns:a16="http://schemas.microsoft.com/office/drawing/2014/main" id="{35891F01-30F4-1F0B-C67D-83C21C852408}"/>
              </a:ext>
            </a:extLst>
          </p:cNvPr>
          <p:cNvSpPr txBox="1"/>
          <p:nvPr/>
        </p:nvSpPr>
        <p:spPr>
          <a:xfrm>
            <a:off x="7296346" y="1048572"/>
            <a:ext cx="4258345" cy="1754326"/>
          </a:xfrm>
          <a:prstGeom prst="rect">
            <a:avLst/>
          </a:prstGeom>
          <a:noFill/>
        </p:spPr>
        <p:txBody>
          <a:bodyPr wrap="square">
            <a:spAutoFit/>
          </a:bodyPr>
          <a:lstStyle/>
          <a:p>
            <a:r>
              <a:rPr lang="en-GB" b="1" dirty="0"/>
              <a:t>Overview</a:t>
            </a:r>
            <a:r>
              <a:rPr lang="en-GB" dirty="0"/>
              <a:t>: This presentation provides a detailed analysis of Amazon's sales data from 2010 to 2017. The analysis focuses on identifying key metrics and trends using advanced machine learning models.</a:t>
            </a:r>
          </a:p>
        </p:txBody>
      </p:sp>
    </p:spTree>
    <p:extLst>
      <p:ext uri="{BB962C8B-B14F-4D97-AF65-F5344CB8AC3E}">
        <p14:creationId xmlns:p14="http://schemas.microsoft.com/office/powerpoint/2010/main" val="2647928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8BC51A2-DF5F-E2D6-B8DB-C41A55E3A064}"/>
              </a:ext>
            </a:extLst>
          </p:cNvPr>
          <p:cNvSpPr/>
          <p:nvPr/>
        </p:nvSpPr>
        <p:spPr>
          <a:xfrm>
            <a:off x="8672945" y="180460"/>
            <a:ext cx="3177309" cy="6571322"/>
          </a:xfrm>
          <a:prstGeom prst="rect">
            <a:avLst/>
          </a:prstGeom>
          <a:pattFill prst="pct80">
            <a:fgClr>
              <a:schemeClr val="accent1"/>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4B776A-75C9-8AE4-FBC7-8AC84935232A}"/>
              </a:ext>
            </a:extLst>
          </p:cNvPr>
          <p:cNvSpPr>
            <a:spLocks noGrp="1"/>
          </p:cNvSpPr>
          <p:nvPr>
            <p:ph type="title"/>
          </p:nvPr>
        </p:nvSpPr>
        <p:spPr>
          <a:xfrm>
            <a:off x="3224568" y="87359"/>
            <a:ext cx="5257800" cy="623166"/>
          </a:xfrm>
        </p:spPr>
        <p:txBody>
          <a:bodyPr>
            <a:normAutofit fontScale="90000"/>
          </a:bodyPr>
          <a:lstStyle/>
          <a:p>
            <a:r>
              <a:rPr lang="en-GB" dirty="0"/>
              <a:t>Analysis</a:t>
            </a:r>
            <a:endParaRPr lang="en-US" dirty="0"/>
          </a:p>
        </p:txBody>
      </p:sp>
      <p:sp>
        <p:nvSpPr>
          <p:cNvPr id="5" name="TextBox 4">
            <a:extLst>
              <a:ext uri="{FF2B5EF4-FFF2-40B4-BE49-F238E27FC236}">
                <a16:creationId xmlns:a16="http://schemas.microsoft.com/office/drawing/2014/main" id="{7928C6A3-6AB4-0615-687E-AD0ACA8C26F2}"/>
              </a:ext>
            </a:extLst>
          </p:cNvPr>
          <p:cNvSpPr txBox="1"/>
          <p:nvPr/>
        </p:nvSpPr>
        <p:spPr>
          <a:xfrm>
            <a:off x="764310" y="5378995"/>
            <a:ext cx="7003472" cy="768480"/>
          </a:xfrm>
          <a:prstGeom prst="rect">
            <a:avLst/>
          </a:prstGeom>
          <a:noFill/>
        </p:spPr>
        <p:txBody>
          <a:bodyPr wrap="square">
            <a:spAutoFit/>
          </a:bodyPr>
          <a:lstStyle/>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500" b="1" i="0" u="none" strike="noStrike" kern="0" cap="none" spc="0" normalizeH="0" baseline="0" noProof="0" dirty="0">
                <a:ln>
                  <a:noFill/>
                </a:ln>
                <a:solidFill>
                  <a:srgbClr val="7030A0"/>
                </a:solidFill>
                <a:effectLst/>
                <a:uLnTx/>
                <a:uFillTx/>
                <a:latin typeface="Nunito"/>
                <a:sym typeface="Nunito"/>
              </a:rPr>
              <a:t>Order Month:</a:t>
            </a:r>
            <a:r>
              <a:rPr kumimoji="0" lang="en-GB" sz="1500" b="0" i="0" u="none" strike="noStrike" kern="0" cap="none" spc="0" normalizeH="0" baseline="0" noProof="0" dirty="0">
                <a:ln>
                  <a:noFill/>
                </a:ln>
                <a:solidFill>
                  <a:srgbClr val="7030A0"/>
                </a:solidFill>
                <a:effectLst/>
                <a:uLnTx/>
                <a:uFillTx/>
                <a:latin typeface="Nunito"/>
                <a:sym typeface="Nunito"/>
              </a:rPr>
              <a:t> Month in which the order was placed, for seasonality analysis. </a:t>
            </a:r>
          </a:p>
          <a:p>
            <a:pPr marL="0" marR="0" lvl="0" indent="0" algn="l" defTabSz="914400" rtl="0" eaLnBrk="1" fontAlgn="auto" latinLnBrk="0" hangingPunct="1">
              <a:lnSpc>
                <a:spcPct val="115000"/>
              </a:lnSpc>
              <a:spcBef>
                <a:spcPts val="1200"/>
              </a:spcBef>
              <a:spcAft>
                <a:spcPts val="1200"/>
              </a:spcAft>
              <a:buClr>
                <a:srgbClr val="424242"/>
              </a:buClr>
              <a:buSzPts val="1300"/>
              <a:buFont typeface="Nunito"/>
              <a:buNone/>
              <a:tabLst/>
              <a:defRPr/>
            </a:pPr>
            <a:r>
              <a:rPr kumimoji="0" lang="en-GB" sz="1500" b="1" i="0" u="none" strike="noStrike" kern="0" cap="none" spc="0" normalizeH="0" baseline="0" noProof="0" dirty="0">
                <a:ln>
                  <a:noFill/>
                </a:ln>
                <a:solidFill>
                  <a:srgbClr val="7030A0"/>
                </a:solidFill>
                <a:effectLst/>
                <a:uLnTx/>
                <a:uFillTx/>
                <a:latin typeface="Nunito"/>
                <a:sym typeface="Nunito"/>
              </a:rPr>
              <a:t>Order Year: </a:t>
            </a:r>
            <a:r>
              <a:rPr kumimoji="0" lang="en-GB" sz="1500" b="0" i="0" u="none" strike="noStrike" kern="0" cap="none" spc="0" normalizeH="0" baseline="0" noProof="0" dirty="0">
                <a:ln>
                  <a:noFill/>
                </a:ln>
                <a:solidFill>
                  <a:srgbClr val="7030A0"/>
                </a:solidFill>
                <a:effectLst/>
                <a:uLnTx/>
                <a:uFillTx/>
                <a:latin typeface="Nunito"/>
                <a:sym typeface="Nunito"/>
              </a:rPr>
              <a:t>Year in which the order was placed, for trend analysis.</a:t>
            </a:r>
          </a:p>
        </p:txBody>
      </p:sp>
      <p:sp>
        <p:nvSpPr>
          <p:cNvPr id="7" name="TextBox 6">
            <a:extLst>
              <a:ext uri="{FF2B5EF4-FFF2-40B4-BE49-F238E27FC236}">
                <a16:creationId xmlns:a16="http://schemas.microsoft.com/office/drawing/2014/main" id="{3798A378-3FA7-9847-CAE4-B6FFFDF86D8F}"/>
              </a:ext>
            </a:extLst>
          </p:cNvPr>
          <p:cNvSpPr txBox="1"/>
          <p:nvPr/>
        </p:nvSpPr>
        <p:spPr>
          <a:xfrm>
            <a:off x="671946" y="1520785"/>
            <a:ext cx="5590309" cy="3816429"/>
          </a:xfrm>
          <a:prstGeom prst="rect">
            <a:avLst/>
          </a:prstGeom>
          <a:noFill/>
        </p:spPr>
        <p:txBody>
          <a:bodyPr wrap="square">
            <a:spAutoFit/>
          </a:bodyPr>
          <a:lstStyle/>
          <a:p>
            <a:r>
              <a:rPr lang="en-GB" sz="1600" b="1" i="0" u="none" strike="noStrike" dirty="0">
                <a:solidFill>
                  <a:srgbClr val="000000"/>
                </a:solidFill>
                <a:effectLst/>
                <a:latin typeface="Aptos Narrow" panose="020B0004020202020204" pitchFamily="34" charset="0"/>
              </a:rPr>
              <a:t>Region:</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region where the order was placed</a:t>
            </a:r>
            <a:endParaRPr lang="en-GB" sz="1600" dirty="0">
              <a:solidFill>
                <a:srgbClr val="000000"/>
              </a:solidFill>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Country</a:t>
            </a:r>
            <a:r>
              <a:rPr lang="en-GB" sz="1600" b="1"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where the order was placed</a:t>
            </a:r>
            <a:endParaRPr lang="en-GB" sz="1600" dirty="0"/>
          </a:p>
          <a:p>
            <a:r>
              <a:rPr lang="en-GB" sz="1600" b="1" i="0" u="none" strike="noStrike" dirty="0">
                <a:solidFill>
                  <a:srgbClr val="000000"/>
                </a:solidFill>
                <a:effectLst/>
                <a:latin typeface="Aptos Narrow" panose="020B0004020202020204" pitchFamily="34" charset="0"/>
              </a:rPr>
              <a:t>Item Type </a:t>
            </a:r>
            <a:r>
              <a:rPr lang="en-GB" sz="1600" b="0" i="0" u="none" strike="noStrike" dirty="0">
                <a:solidFill>
                  <a:srgbClr val="000000"/>
                </a:solidFill>
                <a:effectLst/>
                <a:latin typeface="Aptos Narrow" panose="020B0004020202020204" pitchFamily="34" charset="0"/>
              </a:rPr>
              <a:t>:</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Cosmetics, Baby Food, Office Supplies</a:t>
            </a:r>
            <a:endParaRPr lang="en-GB" sz="1600" dirty="0">
              <a:solidFill>
                <a:srgbClr val="000000"/>
              </a:solidFill>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Sales Channel</a:t>
            </a:r>
            <a:r>
              <a:rPr lang="en-GB" sz="1600" b="1" dirty="0"/>
              <a:t> </a:t>
            </a:r>
            <a:r>
              <a:rPr lang="en-GB" sz="1600" dirty="0"/>
              <a:t>: Online , Offline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through sale was made </a:t>
            </a:r>
            <a:endParaRPr lang="en-GB" sz="1600" dirty="0"/>
          </a:p>
          <a:p>
            <a:r>
              <a:rPr lang="en-GB" sz="1600" b="1" i="0" u="none" strike="noStrike" dirty="0">
                <a:solidFill>
                  <a:srgbClr val="000000"/>
                </a:solidFill>
                <a:effectLst/>
                <a:latin typeface="Aptos Narrow" panose="020B0004020202020204" pitchFamily="34" charset="0"/>
              </a:rPr>
              <a:t>Order Priority</a:t>
            </a:r>
            <a:r>
              <a:rPr lang="en-GB" sz="1600" b="1" dirty="0"/>
              <a:t> :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(C - Critical, H - High, L - Low, M - Medium)</a:t>
            </a:r>
            <a:endParaRPr lang="en-GB" sz="1600" dirty="0"/>
          </a:p>
          <a:p>
            <a:r>
              <a:rPr lang="en-GB" sz="1600" b="1" i="0" u="none" strike="noStrike" dirty="0">
                <a:solidFill>
                  <a:srgbClr val="000000"/>
                </a:solidFill>
                <a:effectLst/>
                <a:latin typeface="Aptos Narrow" panose="020B0004020202020204" pitchFamily="34" charset="0"/>
              </a:rPr>
              <a:t>Order Date</a:t>
            </a:r>
            <a:r>
              <a:rPr lang="en-GB" sz="1600" b="0" i="0" u="none" strike="noStrike" dirty="0">
                <a:solidFill>
                  <a:srgbClr val="000000"/>
                </a:solidFill>
                <a:effectLst/>
                <a:latin typeface="Aptos Narrow" panose="020B0004020202020204" pitchFamily="34" charset="0"/>
              </a:rPr>
              <a:t>: Which Date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order was placed</a:t>
            </a:r>
            <a:endParaRPr lang="en-GB" sz="1600" dirty="0"/>
          </a:p>
          <a:p>
            <a:r>
              <a:rPr lang="en-GB" sz="1600" b="1" i="0" u="none" strike="noStrike" dirty="0">
                <a:solidFill>
                  <a:srgbClr val="000000"/>
                </a:solidFill>
                <a:effectLst/>
                <a:latin typeface="Aptos Narrow" panose="020B0004020202020204" pitchFamily="34" charset="0"/>
              </a:rPr>
              <a:t>Order ID</a:t>
            </a:r>
            <a:r>
              <a:rPr lang="en-GB" sz="1600" b="1" dirty="0"/>
              <a:t> </a:t>
            </a:r>
            <a:r>
              <a:rPr lang="en-GB" sz="1600"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Unique identifier for each order</a:t>
            </a:r>
            <a:endParaRPr lang="en-GB" sz="1600" dirty="0"/>
          </a:p>
          <a:p>
            <a:r>
              <a:rPr lang="en-GB" sz="1600" b="1" i="0" u="none" strike="noStrike" dirty="0">
                <a:solidFill>
                  <a:srgbClr val="000000"/>
                </a:solidFill>
                <a:effectLst/>
                <a:latin typeface="Aptos Narrow" panose="020B0004020202020204" pitchFamily="34" charset="0"/>
              </a:rPr>
              <a:t>Ship Date</a:t>
            </a:r>
            <a:r>
              <a:rPr lang="en-GB" sz="1600" b="0" i="0" u="none" strike="noStrike" dirty="0">
                <a:solidFill>
                  <a:srgbClr val="000000"/>
                </a:solidFill>
                <a:effectLst/>
                <a:latin typeface="Aptos Narrow" panose="020B0004020202020204" pitchFamily="34" charset="0"/>
              </a:rPr>
              <a:t>:</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date when the order was shipped</a:t>
            </a:r>
            <a:endParaRPr lang="en-GB" sz="1600" b="0" i="0" u="none" strike="noStrike" dirty="0">
              <a:solidFill>
                <a:srgbClr val="000000"/>
              </a:solidFill>
              <a:effectLst/>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Units Sold</a:t>
            </a:r>
            <a:r>
              <a:rPr lang="en-GB" sz="1600" dirty="0">
                <a:solidFill>
                  <a:srgbClr val="000000"/>
                </a:solidFill>
                <a:latin typeface="Aptos Narrow" panose="020B0004020202020204" pitchFamily="34" charset="0"/>
              </a:rPr>
              <a:t>:</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 Number of units sold in the order</a:t>
            </a:r>
            <a:endParaRPr lang="en-GB" sz="1600" b="0" i="0" u="none" strike="noStrike" dirty="0">
              <a:solidFill>
                <a:srgbClr val="000000"/>
              </a:solidFill>
              <a:effectLst/>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Unit Price</a:t>
            </a:r>
            <a:r>
              <a:rPr lang="en-GB" sz="1600" b="0" i="0" u="none" strike="noStrike" dirty="0">
                <a:solidFill>
                  <a:srgbClr val="000000"/>
                </a:solidFill>
                <a:effectLst/>
                <a:latin typeface="Aptos Narrow" panose="020B0004020202020204" pitchFamily="34" charset="0"/>
              </a:rPr>
              <a:t>:</a:t>
            </a:r>
            <a:r>
              <a:rPr lang="en-GB" sz="1600"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Price per unit </a:t>
            </a:r>
            <a:endParaRPr lang="en-GB" sz="1600" dirty="0"/>
          </a:p>
          <a:p>
            <a:r>
              <a:rPr lang="en-GB" sz="1600" b="1" i="0" u="none" strike="noStrike" dirty="0">
                <a:solidFill>
                  <a:srgbClr val="000000"/>
                </a:solidFill>
                <a:effectLst/>
                <a:latin typeface="Aptos Narrow" panose="020B0004020202020204" pitchFamily="34" charset="0"/>
              </a:rPr>
              <a:t>Unit Cost</a:t>
            </a:r>
            <a:r>
              <a:rPr lang="en-GB" sz="1600" b="0" i="0" u="none" strike="noStrike" dirty="0">
                <a:solidFill>
                  <a:srgbClr val="000000"/>
                </a:solidFill>
                <a:effectLst/>
                <a:latin typeface="Aptos Narrow" panose="020B0004020202020204" pitchFamily="34" charset="0"/>
              </a:rPr>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Cost per unit </a:t>
            </a:r>
            <a:endParaRPr lang="en-GB" sz="1600" b="0" i="0" u="none" strike="noStrike" dirty="0">
              <a:solidFill>
                <a:srgbClr val="000000"/>
              </a:solidFill>
              <a:effectLst/>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Total Revenue</a:t>
            </a:r>
            <a:r>
              <a:rPr lang="en-GB" sz="1600" dirty="0">
                <a:solidFill>
                  <a:srgbClr val="000000"/>
                </a:solidFill>
                <a:latin typeface="Aptos Narrow" panose="020B0004020202020204" pitchFamily="34" charset="0"/>
              </a:rPr>
              <a:t>:</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Total revenue generated from the order</a:t>
            </a:r>
            <a:endParaRPr lang="en-GB" sz="1600" b="0" i="0" u="none" strike="noStrike" dirty="0">
              <a:solidFill>
                <a:srgbClr val="000000"/>
              </a:solidFill>
              <a:effectLst/>
              <a:latin typeface="Aptos Narrow" panose="020B0004020202020204" pitchFamily="34" charset="0"/>
            </a:endParaRPr>
          </a:p>
          <a:p>
            <a:r>
              <a:rPr lang="en-GB" sz="1600" b="1" i="0" u="none" strike="noStrike" dirty="0">
                <a:solidFill>
                  <a:srgbClr val="000000"/>
                </a:solidFill>
                <a:effectLst/>
                <a:latin typeface="Aptos Narrow" panose="020B0004020202020204" pitchFamily="34" charset="0"/>
              </a:rPr>
              <a:t>Total Cost</a:t>
            </a:r>
            <a:r>
              <a:rPr lang="en-GB" sz="1600" b="0" i="0" u="none" strike="noStrike" dirty="0">
                <a:solidFill>
                  <a:srgbClr val="000000"/>
                </a:solidFill>
                <a:effectLst/>
                <a:latin typeface="Aptos Narrow" panose="020B0004020202020204" pitchFamily="34" charset="0"/>
              </a:rPr>
              <a:t>:</a:t>
            </a:r>
            <a:r>
              <a:rPr lang="en-GB" sz="1600"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Total cost from the order</a:t>
            </a:r>
            <a:endParaRPr lang="en-GB" sz="1600" dirty="0"/>
          </a:p>
          <a:p>
            <a:r>
              <a:rPr lang="en-GB" sz="1600" b="1" i="0" u="none" strike="noStrike" dirty="0">
                <a:solidFill>
                  <a:srgbClr val="000000"/>
                </a:solidFill>
                <a:effectLst/>
                <a:latin typeface="Aptos Narrow" panose="020B0004020202020204" pitchFamily="34" charset="0"/>
              </a:rPr>
              <a:t>Total Profit</a:t>
            </a:r>
            <a:r>
              <a:rPr lang="en-GB" sz="1600" b="0" i="0" u="none" strike="noStrike" dirty="0">
                <a:solidFill>
                  <a:srgbClr val="000000"/>
                </a:solidFill>
                <a:effectLst/>
                <a:latin typeface="Aptos Narrow" panose="020B0004020202020204" pitchFamily="34" charset="0"/>
              </a:rPr>
              <a:t>:</a:t>
            </a:r>
            <a:r>
              <a:rPr lang="en-GB" sz="1600" dirty="0"/>
              <a:t> </a:t>
            </a:r>
            <a:r>
              <a:rPr kumimoji="0" lang="en-GB" sz="1600" b="0" i="0" u="none" strike="noStrike" kern="0" cap="none" spc="0" normalizeH="0" baseline="0" noProof="0" dirty="0">
                <a:ln>
                  <a:noFill/>
                </a:ln>
                <a:solidFill>
                  <a:srgbClr val="000000"/>
                </a:solidFill>
                <a:effectLst/>
                <a:uLnTx/>
                <a:uFillTx/>
                <a:latin typeface="Nunito"/>
                <a:ea typeface="Nunito"/>
                <a:cs typeface="Nunito"/>
                <a:sym typeface="Nunito"/>
              </a:rPr>
              <a:t>Profit generated from the order.</a:t>
            </a:r>
          </a:p>
          <a:p>
            <a:endParaRPr lang="en-US" dirty="0"/>
          </a:p>
        </p:txBody>
      </p:sp>
      <p:sp>
        <p:nvSpPr>
          <p:cNvPr id="11" name="TextBox 10">
            <a:extLst>
              <a:ext uri="{FF2B5EF4-FFF2-40B4-BE49-F238E27FC236}">
                <a16:creationId xmlns:a16="http://schemas.microsoft.com/office/drawing/2014/main" id="{660D8469-50D6-2C94-4E87-D9D5D94C00CD}"/>
              </a:ext>
            </a:extLst>
          </p:cNvPr>
          <p:cNvSpPr txBox="1"/>
          <p:nvPr/>
        </p:nvSpPr>
        <p:spPr>
          <a:xfrm>
            <a:off x="1142999" y="988292"/>
            <a:ext cx="1823191" cy="523220"/>
          </a:xfrm>
          <a:prstGeom prst="rect">
            <a:avLst/>
          </a:prstGeom>
          <a:noFill/>
        </p:spPr>
        <p:txBody>
          <a:bodyPr wrap="none" rtlCol="0">
            <a:spAutoFit/>
          </a:bodyPr>
          <a:lstStyle/>
          <a:p>
            <a:r>
              <a:rPr lang="en-GB" sz="2800" b="1" dirty="0">
                <a:solidFill>
                  <a:schemeClr val="accent1">
                    <a:lumMod val="75000"/>
                  </a:schemeClr>
                </a:solidFill>
              </a:rPr>
              <a:t>Attributes</a:t>
            </a:r>
            <a:endParaRPr lang="en-US" sz="2800" b="1" dirty="0">
              <a:solidFill>
                <a:schemeClr val="accent1">
                  <a:lumMod val="75000"/>
                </a:schemeClr>
              </a:solidFill>
            </a:endParaRPr>
          </a:p>
        </p:txBody>
      </p:sp>
      <p:sp>
        <p:nvSpPr>
          <p:cNvPr id="13" name="TextBox 12">
            <a:extLst>
              <a:ext uri="{FF2B5EF4-FFF2-40B4-BE49-F238E27FC236}">
                <a16:creationId xmlns:a16="http://schemas.microsoft.com/office/drawing/2014/main" id="{F8447C1D-F500-EA98-389A-C89EF2DB6115}"/>
              </a:ext>
            </a:extLst>
          </p:cNvPr>
          <p:cNvSpPr txBox="1"/>
          <p:nvPr/>
        </p:nvSpPr>
        <p:spPr>
          <a:xfrm>
            <a:off x="8847199" y="593422"/>
            <a:ext cx="2818272" cy="604729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wrap="square">
            <a:spAutoFit/>
          </a:bodyPr>
          <a:lstStyle/>
          <a:p>
            <a:pPr marL="0" marR="0" lvl="0" indent="0" algn="l" defTabSz="914400" rtl="0" eaLnBrk="1" fontAlgn="auto" latinLnBrk="0" hangingPunct="1">
              <a:lnSpc>
                <a:spcPct val="115000"/>
              </a:lnSpc>
              <a:spcBef>
                <a:spcPts val="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Total Revenue</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Total Units Sold</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Total Profit</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Total Cost</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Revenue by Region</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Revenue by Item Type</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Revenue by Sales Channel</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Units Sold by Item Type</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Processing Time</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Profit Margin</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600" b="1" kern="0" dirty="0">
                <a:solidFill>
                  <a:schemeClr val="accent5">
                    <a:lumMod val="50000"/>
                  </a:schemeClr>
                </a:solidFill>
                <a:latin typeface="Nunito"/>
                <a:sym typeface="Nunito"/>
              </a:rPr>
              <a:t>Top selling items</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kumimoji="0" lang="en-GB" sz="1600" b="1" i="0" u="none" strike="noStrike" kern="0" cap="none" spc="0" normalizeH="0" baseline="0" noProof="0" dirty="0">
                <a:ln>
                  <a:noFill/>
                </a:ln>
                <a:solidFill>
                  <a:schemeClr val="accent5">
                    <a:lumMod val="50000"/>
                  </a:schemeClr>
                </a:solidFill>
                <a:effectLst/>
                <a:uLnTx/>
                <a:uFillTx/>
                <a:latin typeface="Nunito"/>
                <a:sym typeface="Nunito"/>
              </a:rPr>
              <a:t>Top selling regions</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600" b="1" kern="0" dirty="0">
                <a:solidFill>
                  <a:schemeClr val="accent5">
                    <a:lumMod val="50000"/>
                  </a:schemeClr>
                </a:solidFill>
                <a:latin typeface="Nunito"/>
                <a:sym typeface="Nunito"/>
              </a:rPr>
              <a:t>Top sales channels</a:t>
            </a:r>
          </a:p>
          <a:p>
            <a:pPr marL="0" marR="0" lvl="0" indent="0" algn="l" defTabSz="914400" rtl="0" eaLnBrk="1" fontAlgn="auto" latinLnBrk="0" hangingPunct="1">
              <a:lnSpc>
                <a:spcPct val="115000"/>
              </a:lnSpc>
              <a:spcBef>
                <a:spcPts val="1200"/>
              </a:spcBef>
              <a:spcAft>
                <a:spcPts val="0"/>
              </a:spcAft>
              <a:buClr>
                <a:srgbClr val="424242"/>
              </a:buClr>
              <a:buSzPts val="1300"/>
              <a:buFont typeface="Nunito"/>
              <a:buNone/>
              <a:tabLst/>
              <a:defRPr/>
            </a:pPr>
            <a:r>
              <a:rPr lang="en-GB" sz="1600" b="1" kern="0" dirty="0">
                <a:solidFill>
                  <a:schemeClr val="accent5">
                    <a:lumMod val="50000"/>
                  </a:schemeClr>
                </a:solidFill>
                <a:latin typeface="Nunito"/>
                <a:sym typeface="Nunito"/>
              </a:rPr>
              <a:t>Average order value</a:t>
            </a:r>
            <a:endParaRPr lang="en-US" sz="1600" b="1" dirty="0">
              <a:solidFill>
                <a:schemeClr val="accent5">
                  <a:lumMod val="50000"/>
                </a:schemeClr>
              </a:solidFill>
              <a:effectLst/>
              <a:highlight>
                <a:srgbClr val="FFFFFF"/>
              </a:highlight>
              <a:latin typeface="Consolas" panose="020B0609020204030204" pitchFamily="49" charset="0"/>
            </a:endParaRPr>
          </a:p>
        </p:txBody>
      </p:sp>
      <p:sp>
        <p:nvSpPr>
          <p:cNvPr id="20" name="TextBox 19">
            <a:extLst>
              <a:ext uri="{FF2B5EF4-FFF2-40B4-BE49-F238E27FC236}">
                <a16:creationId xmlns:a16="http://schemas.microsoft.com/office/drawing/2014/main" id="{C30A658D-9E42-1D08-F335-7678CBA31EC2}"/>
              </a:ext>
            </a:extLst>
          </p:cNvPr>
          <p:cNvSpPr txBox="1"/>
          <p:nvPr/>
        </p:nvSpPr>
        <p:spPr>
          <a:xfrm>
            <a:off x="9465394" y="180460"/>
            <a:ext cx="1449115" cy="369332"/>
          </a:xfrm>
          <a:prstGeom prst="rect">
            <a:avLst/>
          </a:prstGeom>
          <a:noFill/>
        </p:spPr>
        <p:txBody>
          <a:bodyPr wrap="none" rtlCol="0">
            <a:spAutoFit/>
          </a:bodyPr>
          <a:lstStyle/>
          <a:p>
            <a:r>
              <a:rPr lang="en" b="1" dirty="0"/>
              <a:t>Key Metrics </a:t>
            </a:r>
            <a:endParaRPr lang="en-US" b="1" dirty="0"/>
          </a:p>
        </p:txBody>
      </p:sp>
    </p:spTree>
    <p:extLst>
      <p:ext uri="{BB962C8B-B14F-4D97-AF65-F5344CB8AC3E}">
        <p14:creationId xmlns:p14="http://schemas.microsoft.com/office/powerpoint/2010/main" val="12878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475829D-772F-466D-654B-B4E271783273}"/>
              </a:ext>
            </a:extLst>
          </p:cNvPr>
          <p:cNvSpPr txBox="1"/>
          <p:nvPr/>
        </p:nvSpPr>
        <p:spPr>
          <a:xfrm>
            <a:off x="6912037" y="2747880"/>
            <a:ext cx="3663600" cy="784830"/>
          </a:xfrm>
          <a:prstGeom prst="rect">
            <a:avLst/>
          </a:prstGeom>
          <a:noFill/>
        </p:spPr>
        <p:txBody>
          <a:bodyPr wrap="square">
            <a:spAutoFit/>
          </a:bodyPr>
          <a:lstStyle/>
          <a:p>
            <a:r>
              <a:rPr lang="en" sz="4500" dirty="0">
                <a:solidFill>
                  <a:srgbClr val="13F2F2"/>
                </a:solidFill>
              </a:rPr>
              <a:t>Data Analysis</a:t>
            </a:r>
            <a:endParaRPr lang="en-US" sz="4500" dirty="0"/>
          </a:p>
        </p:txBody>
      </p:sp>
    </p:spTree>
    <p:extLst>
      <p:ext uri="{BB962C8B-B14F-4D97-AF65-F5344CB8AC3E}">
        <p14:creationId xmlns:p14="http://schemas.microsoft.com/office/powerpoint/2010/main" val="899755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A7999C-92DF-7047-3EE8-3EFF5061717F}"/>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endParaRPr lang="en-US" sz="3600" dirty="0">
              <a:solidFill>
                <a:schemeClr val="tx1">
                  <a:lumMod val="85000"/>
                  <a:lumOff val="15000"/>
                </a:schemeClr>
              </a:solidFill>
            </a:endParaRPr>
          </a:p>
        </p:txBody>
      </p:sp>
      <p:cxnSp>
        <p:nvCxnSpPr>
          <p:cNvPr id="42" name="Straight Connector 4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22" name="Picture 21" descr="A screenshot of a computer screen">
            <a:extLst>
              <a:ext uri="{FF2B5EF4-FFF2-40B4-BE49-F238E27FC236}">
                <a16:creationId xmlns:a16="http://schemas.microsoft.com/office/drawing/2014/main" id="{66789F36-A24D-3E0F-CC34-2CE3A60ED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88" y="0"/>
            <a:ext cx="11850624" cy="6858000"/>
          </a:xfrm>
          <a:prstGeom prst="rect">
            <a:avLst/>
          </a:prstGeom>
        </p:spPr>
      </p:pic>
    </p:spTree>
    <p:extLst>
      <p:ext uri="{BB962C8B-B14F-4D97-AF65-F5344CB8AC3E}">
        <p14:creationId xmlns:p14="http://schemas.microsoft.com/office/powerpoint/2010/main" val="3262984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0F7633-E7AF-B4B2-CA28-E178799DC230}"/>
              </a:ext>
            </a:extLst>
          </p:cNvPr>
          <p:cNvPicPr>
            <a:picLocks noChangeAspect="1"/>
          </p:cNvPicPr>
          <p:nvPr/>
        </p:nvPicPr>
        <p:blipFill>
          <a:blip r:embed="rId2"/>
          <a:stretch>
            <a:fillRect/>
          </a:stretch>
        </p:blipFill>
        <p:spPr>
          <a:xfrm>
            <a:off x="181887" y="0"/>
            <a:ext cx="11828225" cy="6858000"/>
          </a:xfrm>
          <a:prstGeom prst="rect">
            <a:avLst/>
          </a:prstGeom>
        </p:spPr>
      </p:pic>
    </p:spTree>
    <p:extLst>
      <p:ext uri="{BB962C8B-B14F-4D97-AF65-F5344CB8AC3E}">
        <p14:creationId xmlns:p14="http://schemas.microsoft.com/office/powerpoint/2010/main" val="1419978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3C6AE4-93F0-CBE5-737E-9FBEF89811D3}"/>
              </a:ext>
            </a:extLst>
          </p:cNvPr>
          <p:cNvPicPr>
            <a:picLocks noChangeAspect="1"/>
          </p:cNvPicPr>
          <p:nvPr/>
        </p:nvPicPr>
        <p:blipFill>
          <a:blip r:embed="rId2"/>
          <a:stretch>
            <a:fillRect/>
          </a:stretch>
        </p:blipFill>
        <p:spPr>
          <a:xfrm>
            <a:off x="0" y="186845"/>
            <a:ext cx="12192000" cy="6484310"/>
          </a:xfrm>
          <a:prstGeom prst="rect">
            <a:avLst/>
          </a:prstGeom>
        </p:spPr>
      </p:pic>
    </p:spTree>
    <p:extLst>
      <p:ext uri="{BB962C8B-B14F-4D97-AF65-F5344CB8AC3E}">
        <p14:creationId xmlns:p14="http://schemas.microsoft.com/office/powerpoint/2010/main" val="2774285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C759A33-38C4-16C6-8846-2A6457B88BA6}"/>
              </a:ext>
            </a:extLst>
          </p:cNvPr>
          <p:cNvSpPr/>
          <p:nvPr/>
        </p:nvSpPr>
        <p:spPr>
          <a:xfrm>
            <a:off x="591697" y="1097454"/>
            <a:ext cx="2782439" cy="5155564"/>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CA13E3D2-E3FB-B872-107A-00E9AE0CF4B7}"/>
              </a:ext>
            </a:extLst>
          </p:cNvPr>
          <p:cNvSpPr>
            <a:spLocks noGrp="1"/>
          </p:cNvSpPr>
          <p:nvPr>
            <p:ph type="title"/>
          </p:nvPr>
        </p:nvSpPr>
        <p:spPr>
          <a:xfrm>
            <a:off x="591697" y="227965"/>
            <a:ext cx="5846064" cy="732155"/>
          </a:xfrm>
        </p:spPr>
        <p:style>
          <a:lnRef idx="2">
            <a:schemeClr val="accent4"/>
          </a:lnRef>
          <a:fillRef idx="1">
            <a:schemeClr val="lt1"/>
          </a:fillRef>
          <a:effectRef idx="0">
            <a:schemeClr val="accent4"/>
          </a:effectRef>
          <a:fontRef idx="minor">
            <a:schemeClr val="dk1"/>
          </a:fontRef>
        </p:style>
        <p:txBody>
          <a:bodyPr>
            <a:normAutofit/>
          </a:bodyPr>
          <a:lstStyle/>
          <a:p>
            <a:r>
              <a:rPr lang="en-GB" sz="2800" dirty="0"/>
              <a:t>Profit Margin by Country and Region</a:t>
            </a:r>
            <a:endParaRPr lang="en-US" sz="2800" dirty="0"/>
          </a:p>
        </p:txBody>
      </p:sp>
      <p:pic>
        <p:nvPicPr>
          <p:cNvPr id="5" name="Picture 4">
            <a:extLst>
              <a:ext uri="{FF2B5EF4-FFF2-40B4-BE49-F238E27FC236}">
                <a16:creationId xmlns:a16="http://schemas.microsoft.com/office/drawing/2014/main" id="{98DAF2DE-01F9-FED8-BA6A-8C43BDECB959}"/>
              </a:ext>
            </a:extLst>
          </p:cNvPr>
          <p:cNvPicPr>
            <a:picLocks noChangeAspect="1"/>
          </p:cNvPicPr>
          <p:nvPr/>
        </p:nvPicPr>
        <p:blipFill>
          <a:blip r:embed="rId3"/>
          <a:stretch>
            <a:fillRect/>
          </a:stretch>
        </p:blipFill>
        <p:spPr>
          <a:xfrm>
            <a:off x="3514729" y="1097454"/>
            <a:ext cx="8567542" cy="4443808"/>
          </a:xfrm>
          <a:prstGeom prst="rect">
            <a:avLst/>
          </a:prstGeom>
        </p:spPr>
      </p:pic>
      <p:sp>
        <p:nvSpPr>
          <p:cNvPr id="6" name="TextBox 5">
            <a:extLst>
              <a:ext uri="{FF2B5EF4-FFF2-40B4-BE49-F238E27FC236}">
                <a16:creationId xmlns:a16="http://schemas.microsoft.com/office/drawing/2014/main" id="{64AEDDB5-22C7-870A-6DD6-C913A2E07576}"/>
              </a:ext>
            </a:extLst>
          </p:cNvPr>
          <p:cNvSpPr txBox="1"/>
          <p:nvPr/>
        </p:nvSpPr>
        <p:spPr>
          <a:xfrm>
            <a:off x="591697" y="1188085"/>
            <a:ext cx="2864735" cy="5078313"/>
          </a:xfrm>
          <a:prstGeom prst="rect">
            <a:avLst/>
          </a:prstGeom>
          <a:noFill/>
        </p:spPr>
        <p:txBody>
          <a:bodyPr wrap="square" rtlCol="0">
            <a:spAutoFit/>
          </a:bodyPr>
          <a:lstStyle/>
          <a:p>
            <a:r>
              <a:rPr lang="en-GB" b="1" dirty="0">
                <a:solidFill>
                  <a:schemeClr val="accent5">
                    <a:lumMod val="50000"/>
                  </a:schemeClr>
                </a:solidFill>
              </a:rPr>
              <a:t>By Country and Region:</a:t>
            </a:r>
          </a:p>
          <a:p>
            <a:r>
              <a:rPr lang="en-GB" b="1" dirty="0">
                <a:solidFill>
                  <a:schemeClr val="accent5">
                    <a:lumMod val="50000"/>
                  </a:schemeClr>
                </a:solidFill>
              </a:rPr>
              <a:t>Profit Margin by Country:</a:t>
            </a:r>
          </a:p>
          <a:p>
            <a:endParaRPr lang="en-GB" sz="1800" b="1" dirty="0">
              <a:solidFill>
                <a:schemeClr val="accent5">
                  <a:lumMod val="50000"/>
                </a:schemeClr>
              </a:solidFill>
            </a:endParaRPr>
          </a:p>
          <a:p>
            <a:r>
              <a:rPr lang="en" sz="1800" dirty="0">
                <a:solidFill>
                  <a:schemeClr val="accent5">
                    <a:lumMod val="50000"/>
                  </a:schemeClr>
                </a:solidFill>
              </a:rPr>
              <a:t>Cosmetics lead in revenue (36.60M) but have a moderate profit margin (39.77%)</a:t>
            </a:r>
          </a:p>
          <a:p>
            <a:endParaRPr lang="en" b="1" dirty="0">
              <a:solidFill>
                <a:schemeClr val="accent5">
                  <a:lumMod val="50000"/>
                </a:schemeClr>
              </a:solidFill>
            </a:endParaRPr>
          </a:p>
          <a:p>
            <a:r>
              <a:rPr lang="en" sz="1800" dirty="0">
                <a:solidFill>
                  <a:schemeClr val="accent5">
                    <a:lumMod val="50000"/>
                  </a:schemeClr>
                </a:solidFill>
              </a:rPr>
              <a:t>Clothes combine high profit margin (67.20%) with substantial revenue (7.79M), making them highly profitable</a:t>
            </a:r>
          </a:p>
          <a:p>
            <a:endParaRPr lang="en" sz="1800" dirty="0">
              <a:solidFill>
                <a:schemeClr val="accent5">
                  <a:lumMod val="50000"/>
                </a:schemeClr>
              </a:solidFill>
            </a:endParaRPr>
          </a:p>
          <a:p>
            <a:r>
              <a:rPr lang="en" sz="1800" dirty="0">
                <a:solidFill>
                  <a:schemeClr val="accent5">
                    <a:lumMod val="50000"/>
                  </a:schemeClr>
                </a:solidFill>
              </a:rPr>
              <a:t>Fruits ($0.47M) and have lower revenues but maintain modest profit margins (25.8%</a:t>
            </a:r>
            <a:endParaRPr lang="en-GB" b="1" dirty="0">
              <a:solidFill>
                <a:schemeClr val="accent5">
                  <a:lumMod val="50000"/>
                </a:schemeClr>
              </a:solidFill>
            </a:endParaRPr>
          </a:p>
        </p:txBody>
      </p:sp>
    </p:spTree>
    <p:extLst>
      <p:ext uri="{BB962C8B-B14F-4D97-AF65-F5344CB8AC3E}">
        <p14:creationId xmlns:p14="http://schemas.microsoft.com/office/powerpoint/2010/main" val="2560545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309</TotalTime>
  <Words>824</Words>
  <Application>Microsoft Office PowerPoint</Application>
  <PresentationFormat>Widescreen</PresentationFormat>
  <Paragraphs>123</Paragraphs>
  <Slides>19</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Aptos</vt:lpstr>
      <vt:lpstr>Aptos Display</vt:lpstr>
      <vt:lpstr>Aptos Narrow</vt:lpstr>
      <vt:lpstr>Arial</vt:lpstr>
      <vt:lpstr>Consolas</vt:lpstr>
      <vt:lpstr>Kigelia Arabic Light</vt:lpstr>
      <vt:lpstr>Maven Pro</vt:lpstr>
      <vt:lpstr>Nunito</vt:lpstr>
      <vt:lpstr>Nunito SemiBold</vt:lpstr>
      <vt:lpstr>Office Theme</vt:lpstr>
      <vt:lpstr>Amazon Sales Analysis</vt:lpstr>
      <vt:lpstr>Amazon Company and Sales Analysis A comprehensive overview of Amazon's business and sales performance</vt:lpstr>
      <vt:lpstr>Problem Statement</vt:lpstr>
      <vt:lpstr>Analysis</vt:lpstr>
      <vt:lpstr>PowerPoint Presentation</vt:lpstr>
      <vt:lpstr>PowerPoint Presentation</vt:lpstr>
      <vt:lpstr>PowerPoint Presentation</vt:lpstr>
      <vt:lpstr>PowerPoint Presentation</vt:lpstr>
      <vt:lpstr>Profit Margin by Country and Region</vt:lpstr>
      <vt:lpstr>Unit Sold by Region by Sales channel</vt:lpstr>
      <vt:lpstr>PowerPoint Presentation</vt:lpstr>
      <vt:lpstr>PowerPoint Presentation</vt:lpstr>
      <vt:lpstr>PowerPoint Presentation</vt:lpstr>
      <vt:lpstr>Monthly Sales Trend</vt:lpstr>
      <vt:lpstr>Yearly Sales Trend</vt:lpstr>
      <vt:lpstr>Yearly Month wise Sales Trend Month-wise Sales Trend</vt:lpstr>
      <vt:lpstr>Key Metrics Identification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Uzman ansari</dc:creator>
  <cp:lastModifiedBy>Uzman ansari</cp:lastModifiedBy>
  <cp:revision>22</cp:revision>
  <dcterms:created xsi:type="dcterms:W3CDTF">2024-07-16T11:00:09Z</dcterms:created>
  <dcterms:modified xsi:type="dcterms:W3CDTF">2024-07-24T14:36:08Z</dcterms:modified>
</cp:coreProperties>
</file>

<file path=docProps/thumbnail.jpeg>
</file>